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78" r:id="rId5"/>
    <p:sldId id="298" r:id="rId6"/>
    <p:sldId id="281" r:id="rId7"/>
    <p:sldId id="286" r:id="rId8"/>
    <p:sldId id="287" r:id="rId9"/>
    <p:sldId id="288" r:id="rId10"/>
    <p:sldId id="289" r:id="rId11"/>
    <p:sldId id="291" r:id="rId12"/>
    <p:sldId id="290" r:id="rId13"/>
    <p:sldId id="292" r:id="rId14"/>
    <p:sldId id="293" r:id="rId15"/>
    <p:sldId id="294" r:id="rId16"/>
    <p:sldId id="295" r:id="rId17"/>
    <p:sldId id="296" r:id="rId18"/>
    <p:sldId id="297" r:id="rId19"/>
    <p:sldId id="284" r:id="rId20"/>
    <p:sldId id="285" r:id="rId21"/>
    <p:sldId id="282" r:id="rId22"/>
    <p:sldId id="272" r:id="rId2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3" autoAdjust="0"/>
    <p:restoredTop sz="94660"/>
  </p:normalViewPr>
  <p:slideViewPr>
    <p:cSldViewPr snapToGrid="0" snapToObjects="1">
      <p:cViewPr>
        <p:scale>
          <a:sx n="100" d="100"/>
          <a:sy n="100" d="100"/>
        </p:scale>
        <p:origin x="-135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4343FEB-EBBE-5F46-B670-F3A9E90FDF22}" type="datetimeFigureOut">
              <a:rPr lang="es-ES" smtClean="0"/>
              <a:t>11/02/2014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3EDEA2F-C3FC-5D4C-8045-D3395C0D50C3}" type="slidenum">
              <a:rPr lang="es-ES" smtClean="0"/>
              <a:t>‹Nº›</a:t>
            </a:fld>
            <a:endParaRPr lang="es-ES"/>
          </a:p>
        </p:txBody>
      </p:sp>
    </p:spTree>
    <p:extLst>
      <p:ext uri="{BB962C8B-B14F-4D97-AF65-F5344CB8AC3E}">
        <p14:creationId xmlns:p14="http://schemas.microsoft.com/office/powerpoint/2010/main" val="338581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4343FEB-EBBE-5F46-B670-F3A9E90FDF22}" type="datetimeFigureOut">
              <a:rPr lang="es-ES" smtClean="0"/>
              <a:t>11/02/2014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3EDEA2F-C3FC-5D4C-8045-D3395C0D50C3}" type="slidenum">
              <a:rPr lang="es-ES" smtClean="0"/>
              <a:t>‹Nº›</a:t>
            </a:fld>
            <a:endParaRPr lang="es-ES"/>
          </a:p>
        </p:txBody>
      </p:sp>
    </p:spTree>
    <p:extLst>
      <p:ext uri="{BB962C8B-B14F-4D97-AF65-F5344CB8AC3E}">
        <p14:creationId xmlns:p14="http://schemas.microsoft.com/office/powerpoint/2010/main" val="193166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4343FEB-EBBE-5F46-B670-F3A9E90FDF22}" type="datetimeFigureOut">
              <a:rPr lang="es-ES" smtClean="0"/>
              <a:t>11/02/2014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3EDEA2F-C3FC-5D4C-8045-D3395C0D50C3}" type="slidenum">
              <a:rPr lang="es-ES" smtClean="0"/>
              <a:t>‹Nº›</a:t>
            </a:fld>
            <a:endParaRPr lang="es-ES"/>
          </a:p>
        </p:txBody>
      </p:sp>
    </p:spTree>
    <p:extLst>
      <p:ext uri="{BB962C8B-B14F-4D97-AF65-F5344CB8AC3E}">
        <p14:creationId xmlns:p14="http://schemas.microsoft.com/office/powerpoint/2010/main" val="176651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4343FEB-EBBE-5F46-B670-F3A9E90FDF22}" type="datetimeFigureOut">
              <a:rPr lang="es-ES" smtClean="0"/>
              <a:t>11/02/2014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3EDEA2F-C3FC-5D4C-8045-D3395C0D50C3}" type="slidenum">
              <a:rPr lang="es-ES" smtClean="0"/>
              <a:t>‹Nº›</a:t>
            </a:fld>
            <a:endParaRPr lang="es-ES"/>
          </a:p>
        </p:txBody>
      </p:sp>
    </p:spTree>
    <p:extLst>
      <p:ext uri="{BB962C8B-B14F-4D97-AF65-F5344CB8AC3E}">
        <p14:creationId xmlns:p14="http://schemas.microsoft.com/office/powerpoint/2010/main" val="25060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4343FEB-EBBE-5F46-B670-F3A9E90FDF22}" type="datetimeFigureOut">
              <a:rPr lang="es-ES" smtClean="0"/>
              <a:t>11/02/2014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3EDEA2F-C3FC-5D4C-8045-D3395C0D50C3}" type="slidenum">
              <a:rPr lang="es-ES" smtClean="0"/>
              <a:t>‹Nº›</a:t>
            </a:fld>
            <a:endParaRPr lang="es-ES"/>
          </a:p>
        </p:txBody>
      </p:sp>
    </p:spTree>
    <p:extLst>
      <p:ext uri="{BB962C8B-B14F-4D97-AF65-F5344CB8AC3E}">
        <p14:creationId xmlns:p14="http://schemas.microsoft.com/office/powerpoint/2010/main" val="351001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4343FEB-EBBE-5F46-B670-F3A9E90FDF22}" type="datetimeFigureOut">
              <a:rPr lang="es-ES" smtClean="0"/>
              <a:t>11/02/2014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3EDEA2F-C3FC-5D4C-8045-D3395C0D50C3}" type="slidenum">
              <a:rPr lang="es-ES" smtClean="0"/>
              <a:t>‹Nº›</a:t>
            </a:fld>
            <a:endParaRPr lang="es-ES"/>
          </a:p>
        </p:txBody>
      </p:sp>
    </p:spTree>
    <p:extLst>
      <p:ext uri="{BB962C8B-B14F-4D97-AF65-F5344CB8AC3E}">
        <p14:creationId xmlns:p14="http://schemas.microsoft.com/office/powerpoint/2010/main" val="110669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A4343FEB-EBBE-5F46-B670-F3A9E90FDF22}" type="datetimeFigureOut">
              <a:rPr lang="es-ES" smtClean="0"/>
              <a:t>11/02/2014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3EDEA2F-C3FC-5D4C-8045-D3395C0D50C3}" type="slidenum">
              <a:rPr lang="es-ES" smtClean="0"/>
              <a:t>‹Nº›</a:t>
            </a:fld>
            <a:endParaRPr lang="es-ES"/>
          </a:p>
        </p:txBody>
      </p:sp>
    </p:spTree>
    <p:extLst>
      <p:ext uri="{BB962C8B-B14F-4D97-AF65-F5344CB8AC3E}">
        <p14:creationId xmlns:p14="http://schemas.microsoft.com/office/powerpoint/2010/main" val="225339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A4343FEB-EBBE-5F46-B670-F3A9E90FDF22}" type="datetimeFigureOut">
              <a:rPr lang="es-ES" smtClean="0"/>
              <a:t>11/02/2014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3EDEA2F-C3FC-5D4C-8045-D3395C0D50C3}" type="slidenum">
              <a:rPr lang="es-ES" smtClean="0"/>
              <a:t>‹Nº›</a:t>
            </a:fld>
            <a:endParaRPr lang="es-ES"/>
          </a:p>
        </p:txBody>
      </p:sp>
    </p:spTree>
    <p:extLst>
      <p:ext uri="{BB962C8B-B14F-4D97-AF65-F5344CB8AC3E}">
        <p14:creationId xmlns:p14="http://schemas.microsoft.com/office/powerpoint/2010/main" val="155880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4343FEB-EBBE-5F46-B670-F3A9E90FDF22}" type="datetimeFigureOut">
              <a:rPr lang="es-ES" smtClean="0"/>
              <a:t>11/02/2014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3EDEA2F-C3FC-5D4C-8045-D3395C0D50C3}" type="slidenum">
              <a:rPr lang="es-ES" smtClean="0"/>
              <a:t>‹Nº›</a:t>
            </a:fld>
            <a:endParaRPr lang="es-ES"/>
          </a:p>
        </p:txBody>
      </p:sp>
    </p:spTree>
    <p:extLst>
      <p:ext uri="{BB962C8B-B14F-4D97-AF65-F5344CB8AC3E}">
        <p14:creationId xmlns:p14="http://schemas.microsoft.com/office/powerpoint/2010/main" val="223206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4343FEB-EBBE-5F46-B670-F3A9E90FDF22}" type="datetimeFigureOut">
              <a:rPr lang="es-ES" smtClean="0"/>
              <a:t>11/02/2014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3EDEA2F-C3FC-5D4C-8045-D3395C0D50C3}" type="slidenum">
              <a:rPr lang="es-ES" smtClean="0"/>
              <a:t>‹Nº›</a:t>
            </a:fld>
            <a:endParaRPr lang="es-ES"/>
          </a:p>
        </p:txBody>
      </p:sp>
    </p:spTree>
    <p:extLst>
      <p:ext uri="{BB962C8B-B14F-4D97-AF65-F5344CB8AC3E}">
        <p14:creationId xmlns:p14="http://schemas.microsoft.com/office/powerpoint/2010/main" val="35652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4343FEB-EBBE-5F46-B670-F3A9E90FDF22}" type="datetimeFigureOut">
              <a:rPr lang="es-ES" smtClean="0"/>
              <a:t>11/02/2014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3EDEA2F-C3FC-5D4C-8045-D3395C0D50C3}" type="slidenum">
              <a:rPr lang="es-ES" smtClean="0"/>
              <a:t>‹Nº›</a:t>
            </a:fld>
            <a:endParaRPr lang="es-ES"/>
          </a:p>
        </p:txBody>
      </p:sp>
    </p:spTree>
    <p:extLst>
      <p:ext uri="{BB962C8B-B14F-4D97-AF65-F5344CB8AC3E}">
        <p14:creationId xmlns:p14="http://schemas.microsoft.com/office/powerpoint/2010/main" val="241198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43FEB-EBBE-5F46-B670-F3A9E90FDF22}" type="datetimeFigureOut">
              <a:rPr lang="es-ES" smtClean="0"/>
              <a:t>11/02/2014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DEA2F-C3FC-5D4C-8045-D3395C0D50C3}" type="slidenum">
              <a:rPr lang="es-ES" smtClean="0"/>
              <a:t>‹Nº›</a:t>
            </a:fld>
            <a:endParaRPr lang="es-ES"/>
          </a:p>
        </p:txBody>
      </p:sp>
    </p:spTree>
    <p:extLst>
      <p:ext uri="{BB962C8B-B14F-4D97-AF65-F5344CB8AC3E}">
        <p14:creationId xmlns:p14="http://schemas.microsoft.com/office/powerpoint/2010/main" val="861592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info.asia@nviasms.com" TargetMode="Externa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hyperlink" Target="mailto:info.africa@nviasms.com" TargetMode="External"/><Relationship Id="rId5" Type="http://schemas.openxmlformats.org/officeDocument/2006/relationships/hyperlink" Target="mailto:info.latam@nviasms.com" TargetMode="External"/><Relationship Id="rId4" Type="http://schemas.openxmlformats.org/officeDocument/2006/relationships/hyperlink" Target="mailto:info@nviasm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667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39777" y="323634"/>
            <a:ext cx="7447022" cy="369332"/>
          </a:xfrm>
          <a:prstGeom prst="rect">
            <a:avLst/>
          </a:prstGeom>
          <a:noFill/>
        </p:spPr>
        <p:txBody>
          <a:bodyPr wrap="square" rtlCol="0">
            <a:spAutoFit/>
          </a:bodyPr>
          <a:lstStyle/>
          <a:p>
            <a:r>
              <a:rPr lang="es-ES" b="1" dirty="0">
                <a:solidFill>
                  <a:srgbClr val="00B0F0"/>
                </a:solidFill>
              </a:rPr>
              <a:t>THE NVIA </a:t>
            </a:r>
            <a:r>
              <a:rPr lang="es-ES" b="1" dirty="0" smtClean="0">
                <a:solidFill>
                  <a:srgbClr val="00B0F0"/>
                </a:solidFill>
              </a:rPr>
              <a:t>GROUP: </a:t>
            </a:r>
            <a:r>
              <a:rPr lang="es-ES" b="1" dirty="0">
                <a:solidFill>
                  <a:srgbClr val="00B0F0"/>
                </a:solidFill>
              </a:rPr>
              <a:t>CENTRALISING MOBILE BANKING SERVICES</a:t>
            </a:r>
            <a:endParaRPr lang="en-US" b="1" dirty="0">
              <a:solidFill>
                <a:srgbClr val="00B0F0"/>
              </a:solidFill>
            </a:endParaRPr>
          </a:p>
        </p:txBody>
      </p:sp>
      <p:sp>
        <p:nvSpPr>
          <p:cNvPr id="3" name="CuadroTexto 1"/>
          <p:cNvSpPr txBox="1"/>
          <p:nvPr/>
        </p:nvSpPr>
        <p:spPr>
          <a:xfrm>
            <a:off x="962048" y="866017"/>
            <a:ext cx="7315177" cy="4524315"/>
          </a:xfrm>
          <a:prstGeom prst="rect">
            <a:avLst/>
          </a:prstGeom>
          <a:noFill/>
        </p:spPr>
        <p:txBody>
          <a:bodyPr wrap="square" rtlCol="0">
            <a:spAutoFit/>
          </a:bodyPr>
          <a:lstStyle/>
          <a:p>
            <a:pPr algn="just"/>
            <a:r>
              <a:rPr lang="en-US" sz="1200" dirty="0">
                <a:solidFill>
                  <a:schemeClr val="tx1">
                    <a:lumMod val="65000"/>
                    <a:lumOff val="35000"/>
                  </a:schemeClr>
                </a:solidFill>
              </a:rPr>
              <a:t>NVIA's solutions are fully developed in-house. </a:t>
            </a:r>
            <a:r>
              <a:rPr lang="en-US" sz="1200" b="1" dirty="0">
                <a:solidFill>
                  <a:schemeClr val="tx1">
                    <a:lumMod val="65000"/>
                    <a:lumOff val="35000"/>
                  </a:schemeClr>
                </a:solidFill>
              </a:rPr>
              <a:t>Simple, robust, global and modular</a:t>
            </a:r>
            <a:r>
              <a:rPr lang="en-US" sz="1200" dirty="0">
                <a:solidFill>
                  <a:schemeClr val="tx1">
                    <a:lumMod val="65000"/>
                    <a:lumOff val="35000"/>
                  </a:schemeClr>
                </a:solidFill>
              </a:rPr>
              <a:t>, they can be implemented in the following areas:</a:t>
            </a:r>
            <a:endParaRPr lang="es-ES" sz="1200" b="1" dirty="0">
              <a:solidFill>
                <a:schemeClr val="tx1">
                  <a:lumMod val="65000"/>
                  <a:lumOff val="35000"/>
                </a:schemeClr>
              </a:solidFill>
            </a:endParaRPr>
          </a:p>
          <a:p>
            <a:pPr algn="just"/>
            <a:endParaRPr lang="es-ES" sz="1200" b="1" dirty="0" smtClean="0">
              <a:solidFill>
                <a:schemeClr val="tx1">
                  <a:lumMod val="65000"/>
                  <a:lumOff val="35000"/>
                </a:schemeClr>
              </a:solidFill>
            </a:endParaRPr>
          </a:p>
          <a:p>
            <a:pPr algn="just"/>
            <a:endParaRPr lang="es-ES" sz="1200" b="1" dirty="0">
              <a:solidFill>
                <a:schemeClr val="tx1">
                  <a:lumMod val="65000"/>
                  <a:lumOff val="35000"/>
                </a:schemeClr>
              </a:solidFill>
            </a:endParaRPr>
          </a:p>
          <a:p>
            <a:pPr algn="just"/>
            <a:endParaRPr lang="es-ES" sz="1200" b="1" dirty="0" smtClean="0">
              <a:solidFill>
                <a:schemeClr val="tx1">
                  <a:lumMod val="65000"/>
                  <a:lumOff val="35000"/>
                </a:schemeClr>
              </a:solidFill>
            </a:endParaRPr>
          </a:p>
          <a:p>
            <a:pPr algn="just"/>
            <a:endParaRPr lang="es-ES" sz="1200" b="1" dirty="0">
              <a:solidFill>
                <a:schemeClr val="tx1">
                  <a:lumMod val="65000"/>
                  <a:lumOff val="35000"/>
                </a:schemeClr>
              </a:solidFill>
            </a:endParaRPr>
          </a:p>
          <a:p>
            <a:pPr algn="just"/>
            <a:endParaRPr lang="es-ES" sz="1200" b="1" dirty="0" smtClean="0">
              <a:solidFill>
                <a:schemeClr val="tx1">
                  <a:lumMod val="65000"/>
                  <a:lumOff val="35000"/>
                </a:schemeClr>
              </a:solidFill>
            </a:endParaRPr>
          </a:p>
          <a:p>
            <a:pPr algn="just"/>
            <a:endParaRPr lang="es-ES" sz="1200" b="1" dirty="0">
              <a:solidFill>
                <a:schemeClr val="tx1">
                  <a:lumMod val="65000"/>
                  <a:lumOff val="35000"/>
                </a:schemeClr>
              </a:solidFill>
            </a:endParaRPr>
          </a:p>
          <a:p>
            <a:pPr algn="just"/>
            <a:endParaRPr lang="es-ES" sz="1200" b="1" dirty="0" smtClean="0">
              <a:solidFill>
                <a:schemeClr val="tx1">
                  <a:lumMod val="65000"/>
                  <a:lumOff val="35000"/>
                </a:schemeClr>
              </a:solidFill>
            </a:endParaRPr>
          </a:p>
          <a:p>
            <a:pPr algn="just"/>
            <a:endParaRPr lang="es-ES" sz="1200" b="1" dirty="0">
              <a:solidFill>
                <a:schemeClr val="tx1">
                  <a:lumMod val="65000"/>
                  <a:lumOff val="35000"/>
                </a:schemeClr>
              </a:solidFill>
            </a:endParaRPr>
          </a:p>
          <a:p>
            <a:pPr algn="just"/>
            <a:endParaRPr lang="es-ES" sz="1200" b="1" dirty="0" smtClean="0">
              <a:solidFill>
                <a:schemeClr val="tx1">
                  <a:lumMod val="65000"/>
                  <a:lumOff val="35000"/>
                </a:schemeClr>
              </a:solidFill>
            </a:endParaRPr>
          </a:p>
          <a:p>
            <a:pPr algn="just"/>
            <a:endParaRPr lang="es-ES" sz="1200" b="1" dirty="0">
              <a:solidFill>
                <a:schemeClr val="tx1">
                  <a:lumMod val="65000"/>
                  <a:lumOff val="35000"/>
                </a:schemeClr>
              </a:solidFill>
            </a:endParaRPr>
          </a:p>
          <a:p>
            <a:pPr algn="just"/>
            <a:endParaRPr lang="es-ES" sz="1200" b="1" dirty="0" smtClean="0">
              <a:solidFill>
                <a:schemeClr val="tx1">
                  <a:lumMod val="65000"/>
                  <a:lumOff val="35000"/>
                </a:schemeClr>
              </a:solidFill>
            </a:endParaRPr>
          </a:p>
          <a:p>
            <a:pPr algn="just"/>
            <a:endParaRPr lang="es-ES" sz="1200" b="1" dirty="0">
              <a:solidFill>
                <a:schemeClr val="tx1">
                  <a:lumMod val="65000"/>
                  <a:lumOff val="35000"/>
                </a:schemeClr>
              </a:solidFill>
            </a:endParaRPr>
          </a:p>
          <a:p>
            <a:pPr algn="just"/>
            <a:endParaRPr lang="es-ES" sz="1200" b="1" dirty="0" smtClean="0">
              <a:solidFill>
                <a:schemeClr val="tx1">
                  <a:lumMod val="65000"/>
                  <a:lumOff val="35000"/>
                </a:schemeClr>
              </a:solidFill>
            </a:endParaRPr>
          </a:p>
          <a:p>
            <a:pPr algn="just"/>
            <a:endParaRPr lang="es-ES" sz="1200" b="1" dirty="0">
              <a:solidFill>
                <a:schemeClr val="tx1">
                  <a:lumMod val="65000"/>
                  <a:lumOff val="35000"/>
                </a:schemeClr>
              </a:solidFill>
            </a:endParaRPr>
          </a:p>
          <a:p>
            <a:pPr algn="just"/>
            <a:endParaRPr lang="es-ES" sz="1200" b="1" dirty="0" smtClean="0">
              <a:solidFill>
                <a:schemeClr val="tx1">
                  <a:lumMod val="65000"/>
                  <a:lumOff val="35000"/>
                </a:schemeClr>
              </a:solidFill>
            </a:endParaRPr>
          </a:p>
          <a:p>
            <a:pPr algn="just"/>
            <a:endParaRPr lang="es-ES" sz="1200" b="1" dirty="0">
              <a:solidFill>
                <a:schemeClr val="tx1">
                  <a:lumMod val="65000"/>
                  <a:lumOff val="35000"/>
                </a:schemeClr>
              </a:solidFill>
            </a:endParaRPr>
          </a:p>
          <a:p>
            <a:pPr algn="just"/>
            <a:endParaRPr lang="es-ES" sz="1200" b="1" dirty="0">
              <a:solidFill>
                <a:schemeClr val="tx1">
                  <a:lumMod val="65000"/>
                  <a:lumOff val="35000"/>
                </a:schemeClr>
              </a:solidFill>
            </a:endParaRPr>
          </a:p>
          <a:p>
            <a:pPr algn="just"/>
            <a:endParaRPr lang="es-ES" sz="1200" dirty="0">
              <a:solidFill>
                <a:schemeClr val="tx1">
                  <a:lumMod val="65000"/>
                  <a:lumOff val="35000"/>
                </a:schemeClr>
              </a:solidFill>
            </a:endParaRPr>
          </a:p>
          <a:p>
            <a:pPr algn="just"/>
            <a:endParaRPr lang="es-ES" sz="1200" dirty="0" smtClean="0">
              <a:solidFill>
                <a:schemeClr val="tx1">
                  <a:lumMod val="65000"/>
                  <a:lumOff val="35000"/>
                </a:schemeClr>
              </a:solidFill>
            </a:endParaRPr>
          </a:p>
          <a:p>
            <a:pPr algn="just"/>
            <a:endParaRPr lang="en-US" sz="1200" dirty="0" smtClean="0">
              <a:solidFill>
                <a:schemeClr val="tx1">
                  <a:lumMod val="65000"/>
                  <a:lumOff val="35000"/>
                </a:schemeClr>
              </a:solidFill>
            </a:endParaRPr>
          </a:p>
          <a:p>
            <a:pPr algn="just"/>
            <a:endParaRPr lang="en-US" sz="1200" dirty="0">
              <a:solidFill>
                <a:schemeClr val="tx1">
                  <a:lumMod val="65000"/>
                  <a:lumOff val="35000"/>
                </a:schemeClr>
              </a:solidFill>
            </a:endParaRPr>
          </a:p>
          <a:p>
            <a:pPr algn="just"/>
            <a:r>
              <a:rPr lang="en-US" sz="1200" dirty="0" smtClean="0">
                <a:solidFill>
                  <a:schemeClr val="tx1">
                    <a:lumMod val="65000"/>
                    <a:lumOff val="35000"/>
                  </a:schemeClr>
                </a:solidFill>
              </a:rPr>
              <a:t>Our </a:t>
            </a:r>
            <a:r>
              <a:rPr lang="en-US" sz="1200" dirty="0">
                <a:solidFill>
                  <a:schemeClr val="tx1">
                    <a:lumMod val="65000"/>
                    <a:lumOff val="35000"/>
                  </a:schemeClr>
                </a:solidFill>
              </a:rPr>
              <a:t>clients choose the solution/s that suit them best; and, of course, with a complete visual identity customization</a:t>
            </a:r>
            <a:endParaRPr lang="es-ES" sz="1200" dirty="0">
              <a:solidFill>
                <a:schemeClr val="tx1">
                  <a:lumMod val="65000"/>
                  <a:lumOff val="35000"/>
                </a:schemeClr>
              </a:solidFill>
            </a:endParaRPr>
          </a:p>
        </p:txBody>
      </p:sp>
    </p:spTree>
    <p:extLst>
      <p:ext uri="{BB962C8B-B14F-4D97-AF65-F5344CB8AC3E}">
        <p14:creationId xmlns:p14="http://schemas.microsoft.com/office/powerpoint/2010/main" val="341673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239777" y="323634"/>
            <a:ext cx="6801563" cy="369332"/>
          </a:xfrm>
          <a:prstGeom prst="rect">
            <a:avLst/>
          </a:prstGeom>
          <a:noFill/>
        </p:spPr>
        <p:txBody>
          <a:bodyPr wrap="square" rtlCol="0">
            <a:spAutoFit/>
          </a:bodyPr>
          <a:lstStyle/>
          <a:p>
            <a:r>
              <a:rPr lang="es-ES" b="1" dirty="0">
                <a:solidFill>
                  <a:srgbClr val="00B0F0"/>
                </a:solidFill>
              </a:rPr>
              <a:t>THE NVIA GROUP:	</a:t>
            </a:r>
            <a:r>
              <a:rPr lang="es-ES" b="1" dirty="0" smtClean="0">
                <a:solidFill>
                  <a:srgbClr val="00B0F0"/>
                </a:solidFill>
              </a:rPr>
              <a:t> USSD (</a:t>
            </a:r>
            <a:r>
              <a:rPr lang="es-ES" dirty="0" err="1" smtClean="0">
                <a:solidFill>
                  <a:srgbClr val="00B0F0"/>
                </a:solidFill>
              </a:rPr>
              <a:t>Unstructured</a:t>
            </a:r>
            <a:r>
              <a:rPr lang="es-ES" dirty="0" smtClean="0">
                <a:solidFill>
                  <a:srgbClr val="00B0F0"/>
                </a:solidFill>
              </a:rPr>
              <a:t> </a:t>
            </a:r>
            <a:r>
              <a:rPr lang="es-ES" dirty="0" err="1" smtClean="0">
                <a:solidFill>
                  <a:srgbClr val="00B0F0"/>
                </a:solidFill>
              </a:rPr>
              <a:t>Supplementary</a:t>
            </a:r>
            <a:r>
              <a:rPr lang="es-ES" dirty="0" smtClean="0">
                <a:solidFill>
                  <a:srgbClr val="00B0F0"/>
                </a:solidFill>
              </a:rPr>
              <a:t> </a:t>
            </a:r>
            <a:r>
              <a:rPr lang="es-ES" dirty="0" err="1" smtClean="0">
                <a:solidFill>
                  <a:srgbClr val="00B0F0"/>
                </a:solidFill>
              </a:rPr>
              <a:t>Service</a:t>
            </a:r>
            <a:r>
              <a:rPr lang="es-ES" dirty="0" smtClean="0">
                <a:solidFill>
                  <a:srgbClr val="00B0F0"/>
                </a:solidFill>
              </a:rPr>
              <a:t> Data)</a:t>
            </a:r>
            <a:endParaRPr lang="es-ES" dirty="0">
              <a:solidFill>
                <a:srgbClr val="00B0F0"/>
              </a:solidFill>
            </a:endParaRPr>
          </a:p>
        </p:txBody>
      </p:sp>
      <p:sp>
        <p:nvSpPr>
          <p:cNvPr id="5" name="CuadroTexto 1"/>
          <p:cNvSpPr txBox="1"/>
          <p:nvPr/>
        </p:nvSpPr>
        <p:spPr>
          <a:xfrm>
            <a:off x="809649" y="1027183"/>
            <a:ext cx="6305526" cy="4154984"/>
          </a:xfrm>
          <a:prstGeom prst="rect">
            <a:avLst/>
          </a:prstGeom>
          <a:noFill/>
        </p:spPr>
        <p:txBody>
          <a:bodyPr wrap="square" rtlCol="0">
            <a:spAutoFit/>
          </a:bodyPr>
          <a:lstStyle/>
          <a:p>
            <a:pPr algn="just"/>
            <a:r>
              <a:rPr lang="en-US" sz="1200" b="1" dirty="0">
                <a:solidFill>
                  <a:schemeClr val="tx1">
                    <a:lumMod val="65000"/>
                    <a:lumOff val="35000"/>
                  </a:schemeClr>
                </a:solidFill>
              </a:rPr>
              <a:t>ADVANTAGES OVER OTHER PROTOCOLS LIKE SMS</a:t>
            </a:r>
            <a:r>
              <a:rPr lang="en-US" sz="1200" b="1" dirty="0" smtClean="0">
                <a:solidFill>
                  <a:schemeClr val="tx1">
                    <a:lumMod val="65000"/>
                    <a:lumOff val="35000"/>
                  </a:schemeClr>
                </a:solidFill>
              </a:rPr>
              <a:t>:</a:t>
            </a:r>
          </a:p>
          <a:p>
            <a:pPr algn="just"/>
            <a:endParaRPr lang="es-ES" sz="1200" dirty="0">
              <a:solidFill>
                <a:schemeClr val="tx1">
                  <a:lumMod val="65000"/>
                  <a:lumOff val="35000"/>
                </a:schemeClr>
              </a:solidFill>
            </a:endParaRPr>
          </a:p>
          <a:p>
            <a:pPr marL="171450" indent="-171450" algn="just">
              <a:buBlip>
                <a:blip r:embed="rId2"/>
              </a:buBlip>
            </a:pPr>
            <a:r>
              <a:rPr lang="en-US" sz="1200" dirty="0" smtClean="0">
                <a:solidFill>
                  <a:schemeClr val="tx1">
                    <a:lumMod val="65000"/>
                    <a:lumOff val="35000"/>
                  </a:schemeClr>
                </a:solidFill>
              </a:rPr>
              <a:t>Though </a:t>
            </a:r>
            <a:r>
              <a:rPr lang="en-US" sz="1200" dirty="0">
                <a:solidFill>
                  <a:schemeClr val="tx1">
                    <a:lumMod val="65000"/>
                    <a:lumOff val="35000"/>
                  </a:schemeClr>
                </a:solidFill>
              </a:rPr>
              <a:t>similar to SMS, USSD doesn't require SMSC, it's faster, and has a lower lag </a:t>
            </a:r>
            <a:r>
              <a:rPr lang="en-US" sz="1200" dirty="0" smtClean="0">
                <a:solidFill>
                  <a:schemeClr val="tx1">
                    <a:lumMod val="65000"/>
                    <a:lumOff val="35000"/>
                  </a:schemeClr>
                </a:solidFill>
              </a:rPr>
              <a:t>time</a:t>
            </a:r>
          </a:p>
          <a:p>
            <a:pPr marL="171450" indent="-171450" algn="just">
              <a:buBlip>
                <a:blip r:embed="rId2"/>
              </a:buBlip>
            </a:pPr>
            <a:endParaRPr lang="en-US" sz="1200" dirty="0">
              <a:solidFill>
                <a:schemeClr val="tx1">
                  <a:lumMod val="65000"/>
                  <a:lumOff val="35000"/>
                </a:schemeClr>
              </a:solidFill>
            </a:endParaRPr>
          </a:p>
          <a:p>
            <a:pPr marL="171450" indent="-171450" algn="just">
              <a:buBlip>
                <a:blip r:embed="rId2"/>
              </a:buBlip>
            </a:pPr>
            <a:r>
              <a:rPr lang="en-US" sz="1200" dirty="0">
                <a:solidFill>
                  <a:schemeClr val="tx1">
                    <a:lumMod val="65000"/>
                    <a:lumOff val="35000"/>
                  </a:schemeClr>
                </a:solidFill>
              </a:rPr>
              <a:t>Messages are not stored in user's </a:t>
            </a:r>
            <a:r>
              <a:rPr lang="en-US" sz="1200" dirty="0" smtClean="0">
                <a:solidFill>
                  <a:schemeClr val="tx1">
                    <a:lumMod val="65000"/>
                    <a:lumOff val="35000"/>
                  </a:schemeClr>
                </a:solidFill>
              </a:rPr>
              <a:t>device</a:t>
            </a:r>
          </a:p>
          <a:p>
            <a:pPr marL="171450" indent="-171450" algn="just">
              <a:buBlip>
                <a:blip r:embed="rId2"/>
              </a:buBlip>
            </a:pPr>
            <a:endParaRPr lang="en-US" sz="1200" dirty="0">
              <a:solidFill>
                <a:schemeClr val="tx1">
                  <a:lumMod val="65000"/>
                  <a:lumOff val="35000"/>
                </a:schemeClr>
              </a:solidFill>
            </a:endParaRPr>
          </a:p>
          <a:p>
            <a:pPr marL="171450" indent="-171450" algn="just">
              <a:buBlip>
                <a:blip r:embed="rId2"/>
              </a:buBlip>
            </a:pPr>
            <a:r>
              <a:rPr lang="en-US" sz="1200" dirty="0">
                <a:solidFill>
                  <a:schemeClr val="tx1">
                    <a:lumMod val="65000"/>
                    <a:lumOff val="35000"/>
                  </a:schemeClr>
                </a:solidFill>
              </a:rPr>
              <a:t>It only requires GSM. It doesn't need 3G, GPRS, HSPA(+), </a:t>
            </a:r>
            <a:r>
              <a:rPr lang="en-US" sz="1200" dirty="0" err="1">
                <a:solidFill>
                  <a:schemeClr val="tx1">
                    <a:lumMod val="65000"/>
                    <a:lumOff val="35000"/>
                  </a:schemeClr>
                </a:solidFill>
              </a:rPr>
              <a:t>WiMAX</a:t>
            </a:r>
            <a:r>
              <a:rPr lang="en-US" sz="1200" dirty="0">
                <a:solidFill>
                  <a:schemeClr val="tx1">
                    <a:lumMod val="65000"/>
                    <a:lumOff val="35000"/>
                  </a:schemeClr>
                </a:solidFill>
              </a:rPr>
              <a:t> or LTE to </a:t>
            </a:r>
            <a:r>
              <a:rPr lang="en-US" sz="1200" dirty="0" smtClean="0">
                <a:solidFill>
                  <a:schemeClr val="tx1">
                    <a:lumMod val="65000"/>
                    <a:lumOff val="35000"/>
                  </a:schemeClr>
                </a:solidFill>
              </a:rPr>
              <a:t>work</a:t>
            </a:r>
          </a:p>
          <a:p>
            <a:pPr marL="171450" indent="-171450" algn="just">
              <a:buBlip>
                <a:blip r:embed="rId2"/>
              </a:buBlip>
            </a:pPr>
            <a:endParaRPr lang="en-US" sz="1200" dirty="0">
              <a:solidFill>
                <a:schemeClr val="tx1">
                  <a:lumMod val="65000"/>
                  <a:lumOff val="35000"/>
                </a:schemeClr>
              </a:solidFill>
            </a:endParaRPr>
          </a:p>
          <a:p>
            <a:pPr marL="171450" indent="-171450" algn="just">
              <a:buBlip>
                <a:blip r:embed="rId2"/>
              </a:buBlip>
            </a:pPr>
            <a:r>
              <a:rPr lang="en-US" sz="1200" dirty="0">
                <a:solidFill>
                  <a:schemeClr val="tx1">
                    <a:lumMod val="65000"/>
                    <a:lumOff val="35000"/>
                  </a:schemeClr>
                </a:solidFill>
              </a:rPr>
              <a:t>The level of security in data transmissions makes it the perfect solution for making and confirming bank operations</a:t>
            </a:r>
          </a:p>
          <a:p>
            <a:pPr marL="171450" indent="-171450" algn="just">
              <a:buBlip>
                <a:blip r:embed="rId2"/>
              </a:buBlip>
            </a:pPr>
            <a:endParaRPr lang="en-US" sz="1200" dirty="0">
              <a:solidFill>
                <a:schemeClr val="tx1">
                  <a:lumMod val="65000"/>
                  <a:lumOff val="35000"/>
                </a:schemeClr>
              </a:solidFill>
            </a:endParaRPr>
          </a:p>
          <a:p>
            <a:pPr marL="171450" indent="-171450" algn="just">
              <a:buBlip>
                <a:blip r:embed="rId2"/>
              </a:buBlip>
            </a:pPr>
            <a:r>
              <a:rPr lang="en-US" sz="1200" dirty="0">
                <a:solidFill>
                  <a:schemeClr val="tx1">
                    <a:lumMod val="65000"/>
                    <a:lumOff val="35000"/>
                  </a:schemeClr>
                </a:solidFill>
              </a:rPr>
              <a:t>It allows real-time atomic operations from any mobile </a:t>
            </a:r>
            <a:r>
              <a:rPr lang="en-US" sz="1200" dirty="0" smtClean="0">
                <a:solidFill>
                  <a:schemeClr val="tx1">
                    <a:lumMod val="65000"/>
                    <a:lumOff val="35000"/>
                  </a:schemeClr>
                </a:solidFill>
              </a:rPr>
              <a:t>device</a:t>
            </a:r>
          </a:p>
          <a:p>
            <a:pPr marL="171450" indent="-171450" algn="just">
              <a:buBlip>
                <a:blip r:embed="rId2"/>
              </a:buBlip>
            </a:pPr>
            <a:endParaRPr lang="en-US" sz="1200" dirty="0">
              <a:solidFill>
                <a:schemeClr val="tx1">
                  <a:lumMod val="65000"/>
                  <a:lumOff val="35000"/>
                </a:schemeClr>
              </a:solidFill>
            </a:endParaRPr>
          </a:p>
          <a:p>
            <a:pPr marL="171450" indent="-171450" algn="just">
              <a:buBlip>
                <a:blip r:embed="rId2"/>
              </a:buBlip>
            </a:pPr>
            <a:r>
              <a:rPr lang="en-US" sz="1200" dirty="0">
                <a:solidFill>
                  <a:schemeClr val="tx1">
                    <a:lumMod val="65000"/>
                    <a:lumOff val="35000"/>
                  </a:schemeClr>
                </a:solidFill>
              </a:rPr>
              <a:t>Implementation is easy and it allows the inclusion of publicity between operation menus or during a given </a:t>
            </a:r>
            <a:r>
              <a:rPr lang="en-US" sz="1200" dirty="0" smtClean="0">
                <a:solidFill>
                  <a:schemeClr val="tx1">
                    <a:lumMod val="65000"/>
                    <a:lumOff val="35000"/>
                  </a:schemeClr>
                </a:solidFill>
              </a:rPr>
              <a:t>operation</a:t>
            </a:r>
          </a:p>
          <a:p>
            <a:pPr algn="just"/>
            <a:endParaRPr lang="es-ES" sz="1200" dirty="0" smtClean="0">
              <a:solidFill>
                <a:schemeClr val="tx1">
                  <a:lumMod val="65000"/>
                  <a:lumOff val="35000"/>
                </a:schemeClr>
              </a:solidFill>
            </a:endParaRPr>
          </a:p>
          <a:p>
            <a:pPr algn="just"/>
            <a:r>
              <a:rPr lang="es-ES" sz="1200" b="1" dirty="0">
                <a:solidFill>
                  <a:schemeClr val="tx1">
                    <a:lumMod val="65000"/>
                    <a:lumOff val="35000"/>
                  </a:schemeClr>
                </a:solidFill>
              </a:rPr>
              <a:t>INCONVENIENTS:</a:t>
            </a:r>
            <a:endParaRPr lang="es-ES" sz="1200" b="1" dirty="0" smtClean="0">
              <a:solidFill>
                <a:schemeClr val="tx1">
                  <a:lumMod val="65000"/>
                  <a:lumOff val="35000"/>
                </a:schemeClr>
              </a:solidFill>
            </a:endParaRPr>
          </a:p>
          <a:p>
            <a:pPr algn="just"/>
            <a:endParaRPr lang="es-ES" sz="1200" b="1" dirty="0">
              <a:solidFill>
                <a:schemeClr val="tx1">
                  <a:lumMod val="65000"/>
                  <a:lumOff val="35000"/>
                </a:schemeClr>
              </a:solidFill>
            </a:endParaRPr>
          </a:p>
          <a:p>
            <a:pPr marL="171450" indent="-171450" algn="just">
              <a:buBlip>
                <a:blip r:embed="rId2"/>
              </a:buBlip>
            </a:pPr>
            <a:r>
              <a:rPr lang="en-US" sz="1200" dirty="0">
                <a:solidFill>
                  <a:schemeClr val="tx1">
                    <a:lumMod val="65000"/>
                    <a:lumOff val="35000"/>
                  </a:schemeClr>
                </a:solidFill>
              </a:rPr>
              <a:t>User must have internet connection for the communication to take place. Otherwise, the message is lost</a:t>
            </a:r>
            <a:r>
              <a:rPr lang="en-US" sz="1200" dirty="0" smtClean="0">
                <a:solidFill>
                  <a:schemeClr val="tx1">
                    <a:lumMod val="65000"/>
                    <a:lumOff val="35000"/>
                  </a:schemeClr>
                </a:solidFill>
              </a:rPr>
              <a:t>.</a:t>
            </a:r>
          </a:p>
          <a:p>
            <a:pPr marL="171450" indent="-171450" algn="just">
              <a:buBlip>
                <a:blip r:embed="rId2"/>
              </a:buBlip>
            </a:pPr>
            <a:endParaRPr lang="en-US" sz="1200" dirty="0">
              <a:solidFill>
                <a:schemeClr val="tx1">
                  <a:lumMod val="65000"/>
                  <a:lumOff val="35000"/>
                </a:schemeClr>
              </a:solidFill>
            </a:endParaRPr>
          </a:p>
          <a:p>
            <a:pPr marL="171450" indent="-171450" algn="just">
              <a:buBlip>
                <a:blip r:embed="rId2"/>
              </a:buBlip>
            </a:pPr>
            <a:r>
              <a:rPr lang="en-US" sz="1200" dirty="0">
                <a:solidFill>
                  <a:schemeClr val="tx1">
                    <a:lumMod val="65000"/>
                    <a:lumOff val="35000"/>
                  </a:schemeClr>
                </a:solidFill>
              </a:rPr>
              <a:t>Implementation depends on local telecom operators.</a:t>
            </a:r>
            <a:endParaRPr lang="es-ES" sz="1200" dirty="0" smtClean="0">
              <a:solidFill>
                <a:schemeClr val="tx1">
                  <a:lumMod val="65000"/>
                  <a:lumOff val="35000"/>
                </a:schemeClr>
              </a:solidFill>
            </a:endParaRPr>
          </a:p>
        </p:txBody>
      </p:sp>
    </p:spTree>
    <p:extLst>
      <p:ext uri="{BB962C8B-B14F-4D97-AF65-F5344CB8AC3E}">
        <p14:creationId xmlns:p14="http://schemas.microsoft.com/office/powerpoint/2010/main" val="399192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39777" y="323634"/>
            <a:ext cx="7447022" cy="369332"/>
          </a:xfrm>
          <a:prstGeom prst="rect">
            <a:avLst/>
          </a:prstGeom>
          <a:noFill/>
        </p:spPr>
        <p:txBody>
          <a:bodyPr wrap="square" rtlCol="0">
            <a:spAutoFit/>
          </a:bodyPr>
          <a:lstStyle/>
          <a:p>
            <a:r>
              <a:rPr lang="es-ES" b="1" dirty="0">
                <a:solidFill>
                  <a:srgbClr val="00B0F0"/>
                </a:solidFill>
              </a:rPr>
              <a:t>THE NVIA </a:t>
            </a:r>
            <a:r>
              <a:rPr lang="es-ES" b="1" dirty="0" smtClean="0">
                <a:solidFill>
                  <a:srgbClr val="00B0F0"/>
                </a:solidFill>
              </a:rPr>
              <a:t>GROUP</a:t>
            </a:r>
            <a:r>
              <a:rPr lang="es-ES" b="1" dirty="0">
                <a:solidFill>
                  <a:srgbClr val="00B0F0"/>
                </a:solidFill>
              </a:rPr>
              <a:t>: ATM (</a:t>
            </a:r>
            <a:r>
              <a:rPr lang="es-ES" b="1" dirty="0" err="1">
                <a:solidFill>
                  <a:srgbClr val="00B0F0"/>
                </a:solidFill>
              </a:rPr>
              <a:t>Automated</a:t>
            </a:r>
            <a:r>
              <a:rPr lang="es-ES" b="1" dirty="0">
                <a:solidFill>
                  <a:srgbClr val="00B0F0"/>
                </a:solidFill>
              </a:rPr>
              <a:t> </a:t>
            </a:r>
            <a:r>
              <a:rPr lang="es-ES" b="1" dirty="0" err="1">
                <a:solidFill>
                  <a:srgbClr val="00B0F0"/>
                </a:solidFill>
              </a:rPr>
              <a:t>Teller</a:t>
            </a:r>
            <a:r>
              <a:rPr lang="es-ES" b="1" dirty="0">
                <a:solidFill>
                  <a:srgbClr val="00B0F0"/>
                </a:solidFill>
              </a:rPr>
              <a:t> </a:t>
            </a:r>
            <a:r>
              <a:rPr lang="es-ES" b="1" dirty="0" smtClean="0">
                <a:solidFill>
                  <a:srgbClr val="00B0F0"/>
                </a:solidFill>
              </a:rPr>
              <a:t>Machine)</a:t>
            </a:r>
            <a:endParaRPr lang="en-US" b="1" dirty="0">
              <a:solidFill>
                <a:srgbClr val="00B0F0"/>
              </a:solidFill>
            </a:endParaRPr>
          </a:p>
        </p:txBody>
      </p:sp>
      <p:sp>
        <p:nvSpPr>
          <p:cNvPr id="3" name="CuadroTexto 1"/>
          <p:cNvSpPr txBox="1"/>
          <p:nvPr/>
        </p:nvSpPr>
        <p:spPr>
          <a:xfrm>
            <a:off x="857274" y="740592"/>
            <a:ext cx="7534251" cy="4665380"/>
          </a:xfrm>
          <a:prstGeom prst="rect">
            <a:avLst/>
          </a:prstGeom>
          <a:noFill/>
        </p:spPr>
        <p:txBody>
          <a:bodyPr wrap="square" rtlCol="0">
            <a:spAutoFit/>
          </a:bodyPr>
          <a:lstStyle/>
          <a:p>
            <a:pPr algn="just"/>
            <a:r>
              <a:rPr lang="en-US" sz="1200" dirty="0">
                <a:solidFill>
                  <a:schemeClr val="tx1">
                    <a:lumMod val="65000"/>
                    <a:lumOff val="35000"/>
                  </a:schemeClr>
                </a:solidFill>
              </a:rPr>
              <a:t>Thanks to more powerful servers, better software, broadband increase, easy data updating, the irruption of BI systems, Ad Server intercommunication, etc., ATM's are no longer restricted to basic operations. A safe environment for users and banks, ATM's can perform a wide range of new operations and </a:t>
            </a:r>
            <a:r>
              <a:rPr lang="en-US" sz="1200" dirty="0" smtClean="0">
                <a:solidFill>
                  <a:schemeClr val="tx1">
                    <a:lumMod val="65000"/>
                    <a:lumOff val="35000"/>
                  </a:schemeClr>
                </a:solidFill>
              </a:rPr>
              <a:t>services</a:t>
            </a:r>
            <a:r>
              <a:rPr lang="en-US" sz="1200" dirty="0">
                <a:solidFill>
                  <a:schemeClr val="tx1">
                    <a:lumMod val="65000"/>
                    <a:lumOff val="35000"/>
                  </a:schemeClr>
                </a:solidFill>
              </a:rPr>
              <a:t>:</a:t>
            </a:r>
            <a:endParaRPr lang="en-US" sz="1200" dirty="0" smtClean="0">
              <a:solidFill>
                <a:schemeClr val="tx1">
                  <a:lumMod val="65000"/>
                  <a:lumOff val="35000"/>
                </a:schemeClr>
              </a:solidFill>
            </a:endParaRPr>
          </a:p>
          <a:p>
            <a:pPr algn="just"/>
            <a:endParaRPr lang="es-ES" sz="1200" dirty="0" smtClean="0">
              <a:solidFill>
                <a:schemeClr val="tx1">
                  <a:lumMod val="65000"/>
                  <a:lumOff val="35000"/>
                </a:schemeClr>
              </a:solidFill>
            </a:endParaRPr>
          </a:p>
          <a:p>
            <a:pPr marL="171450" indent="-171450" algn="just">
              <a:lnSpc>
                <a:spcPts val="1300"/>
              </a:lnSpc>
              <a:buBlip>
                <a:blip r:embed="rId3"/>
              </a:buBlip>
            </a:pPr>
            <a:r>
              <a:rPr lang="es-ES" sz="1200" b="1" dirty="0">
                <a:solidFill>
                  <a:schemeClr val="tx1">
                    <a:lumMod val="65000"/>
                    <a:lumOff val="35000"/>
                  </a:schemeClr>
                </a:solidFill>
              </a:rPr>
              <a:t>Cash </a:t>
            </a:r>
            <a:r>
              <a:rPr lang="es-ES" sz="1200" b="1" dirty="0" err="1" smtClean="0">
                <a:solidFill>
                  <a:schemeClr val="tx1">
                    <a:lumMod val="65000"/>
                    <a:lumOff val="35000"/>
                  </a:schemeClr>
                </a:solidFill>
              </a:rPr>
              <a:t>withdrawal</a:t>
            </a:r>
            <a:endParaRPr lang="es-ES" sz="1200" b="1" dirty="0" smtClean="0">
              <a:solidFill>
                <a:schemeClr val="tx1">
                  <a:lumMod val="65000"/>
                  <a:lumOff val="35000"/>
                </a:schemeClr>
              </a:solidFill>
            </a:endParaRPr>
          </a:p>
          <a:p>
            <a:pPr marL="171450" indent="-171450" algn="just">
              <a:lnSpc>
                <a:spcPts val="1300"/>
              </a:lnSpc>
              <a:buBlip>
                <a:blip r:embed="rId3"/>
              </a:buBlip>
            </a:pPr>
            <a:endParaRPr lang="es-ES" sz="1200" b="1" dirty="0">
              <a:solidFill>
                <a:schemeClr val="tx1">
                  <a:lumMod val="65000"/>
                  <a:lumOff val="35000"/>
                </a:schemeClr>
              </a:solidFill>
            </a:endParaRPr>
          </a:p>
          <a:p>
            <a:pPr marL="171450" indent="-171450" algn="just">
              <a:lnSpc>
                <a:spcPts val="1300"/>
              </a:lnSpc>
              <a:buBlip>
                <a:blip r:embed="rId3"/>
              </a:buBlip>
            </a:pPr>
            <a:r>
              <a:rPr lang="es-ES" sz="1200" b="1" dirty="0" err="1">
                <a:solidFill>
                  <a:schemeClr val="tx1">
                    <a:lumMod val="65000"/>
                    <a:lumOff val="35000"/>
                  </a:schemeClr>
                </a:solidFill>
              </a:rPr>
              <a:t>Enquiries</a:t>
            </a:r>
            <a:endParaRPr lang="es-ES" sz="1200" b="1" dirty="0">
              <a:solidFill>
                <a:schemeClr val="tx1">
                  <a:lumMod val="65000"/>
                  <a:lumOff val="35000"/>
                </a:schemeClr>
              </a:solidFill>
            </a:endParaRPr>
          </a:p>
          <a:p>
            <a:pPr algn="just">
              <a:lnSpc>
                <a:spcPts val="1300"/>
              </a:lnSpc>
            </a:pPr>
            <a:r>
              <a:rPr lang="es-ES" sz="1200" dirty="0" smtClean="0">
                <a:solidFill>
                  <a:schemeClr val="tx1">
                    <a:lumMod val="65000"/>
                    <a:lumOff val="35000"/>
                  </a:schemeClr>
                </a:solidFill>
              </a:rPr>
              <a:t>     •  Balance</a:t>
            </a:r>
          </a:p>
          <a:p>
            <a:pPr algn="just">
              <a:lnSpc>
                <a:spcPts val="1300"/>
              </a:lnSpc>
            </a:pPr>
            <a:r>
              <a:rPr lang="es-ES" sz="1200" dirty="0">
                <a:solidFill>
                  <a:schemeClr val="tx1">
                    <a:lumMod val="65000"/>
                    <a:lumOff val="35000"/>
                  </a:schemeClr>
                </a:solidFill>
              </a:rPr>
              <a:t> </a:t>
            </a:r>
            <a:r>
              <a:rPr lang="es-ES" sz="1200" dirty="0" smtClean="0">
                <a:solidFill>
                  <a:schemeClr val="tx1">
                    <a:lumMod val="65000"/>
                    <a:lumOff val="35000"/>
                  </a:schemeClr>
                </a:solidFill>
              </a:rPr>
              <a:t>    •  </a:t>
            </a:r>
            <a:r>
              <a:rPr lang="es-ES" sz="1200" dirty="0" err="1">
                <a:solidFill>
                  <a:schemeClr val="tx1">
                    <a:lumMod val="65000"/>
                    <a:lumOff val="35000"/>
                  </a:schemeClr>
                </a:solidFill>
              </a:rPr>
              <a:t>Movements</a:t>
            </a:r>
            <a:endParaRPr lang="es-ES" sz="1200" dirty="0" smtClean="0">
              <a:solidFill>
                <a:schemeClr val="tx1">
                  <a:lumMod val="65000"/>
                  <a:lumOff val="35000"/>
                </a:schemeClr>
              </a:solidFill>
            </a:endParaRPr>
          </a:p>
          <a:p>
            <a:pPr algn="just">
              <a:lnSpc>
                <a:spcPts val="1300"/>
              </a:lnSpc>
            </a:pPr>
            <a:endParaRPr lang="es-ES" sz="1200" b="1" dirty="0">
              <a:solidFill>
                <a:schemeClr val="tx1">
                  <a:lumMod val="65000"/>
                  <a:lumOff val="35000"/>
                </a:schemeClr>
              </a:solidFill>
            </a:endParaRPr>
          </a:p>
          <a:p>
            <a:pPr marL="171450" indent="-171450" algn="just">
              <a:lnSpc>
                <a:spcPts val="1300"/>
              </a:lnSpc>
              <a:buBlip>
                <a:blip r:embed="rId3"/>
              </a:buBlip>
            </a:pPr>
            <a:r>
              <a:rPr lang="es-ES" sz="1200" b="1" dirty="0" err="1">
                <a:solidFill>
                  <a:schemeClr val="tx1">
                    <a:lumMod val="65000"/>
                    <a:lumOff val="35000"/>
                  </a:schemeClr>
                </a:solidFill>
              </a:rPr>
              <a:t>Transfers</a:t>
            </a:r>
            <a:r>
              <a:rPr lang="es-ES" sz="1200" b="1" dirty="0">
                <a:solidFill>
                  <a:schemeClr val="tx1">
                    <a:lumMod val="65000"/>
                    <a:lumOff val="35000"/>
                  </a:schemeClr>
                </a:solidFill>
              </a:rPr>
              <a:t> and </a:t>
            </a:r>
            <a:r>
              <a:rPr lang="es-ES" sz="1200" b="1" dirty="0" smtClean="0">
                <a:solidFill>
                  <a:schemeClr val="tx1">
                    <a:lumMod val="65000"/>
                    <a:lumOff val="35000"/>
                  </a:schemeClr>
                </a:solidFill>
              </a:rPr>
              <a:t>Sales</a:t>
            </a:r>
          </a:p>
          <a:p>
            <a:pPr marL="171450" indent="-171450" algn="just">
              <a:lnSpc>
                <a:spcPts val="1300"/>
              </a:lnSpc>
              <a:buBlip>
                <a:blip r:embed="rId3"/>
              </a:buBlip>
            </a:pPr>
            <a:endParaRPr lang="es-ES" sz="1200" b="1" dirty="0">
              <a:solidFill>
                <a:schemeClr val="tx1">
                  <a:lumMod val="65000"/>
                  <a:lumOff val="35000"/>
                </a:schemeClr>
              </a:solidFill>
            </a:endParaRPr>
          </a:p>
          <a:p>
            <a:pPr marL="171450" indent="-171450" algn="just">
              <a:lnSpc>
                <a:spcPts val="1300"/>
              </a:lnSpc>
              <a:buBlip>
                <a:blip r:embed="rId3"/>
              </a:buBlip>
            </a:pPr>
            <a:r>
              <a:rPr lang="es-ES" sz="1200" b="1" dirty="0">
                <a:solidFill>
                  <a:schemeClr val="tx1">
                    <a:lumMod val="65000"/>
                    <a:lumOff val="35000"/>
                  </a:schemeClr>
                </a:solidFill>
              </a:rPr>
              <a:t>Bank </a:t>
            </a:r>
            <a:r>
              <a:rPr lang="es-ES" sz="1200" b="1" dirty="0" err="1">
                <a:solidFill>
                  <a:schemeClr val="tx1">
                    <a:lumMod val="65000"/>
                    <a:lumOff val="35000"/>
                  </a:schemeClr>
                </a:solidFill>
              </a:rPr>
              <a:t>book</a:t>
            </a:r>
            <a:r>
              <a:rPr lang="es-ES" sz="1200" b="1" dirty="0">
                <a:solidFill>
                  <a:schemeClr val="tx1">
                    <a:lumMod val="65000"/>
                    <a:lumOff val="35000"/>
                  </a:schemeClr>
                </a:solidFill>
              </a:rPr>
              <a:t> </a:t>
            </a:r>
            <a:r>
              <a:rPr lang="es-ES" sz="1200" b="1" dirty="0" err="1" smtClean="0">
                <a:solidFill>
                  <a:schemeClr val="tx1">
                    <a:lumMod val="65000"/>
                    <a:lumOff val="35000"/>
                  </a:schemeClr>
                </a:solidFill>
              </a:rPr>
              <a:t>updates</a:t>
            </a:r>
            <a:endParaRPr lang="es-ES" sz="1200" b="1" dirty="0" smtClean="0">
              <a:solidFill>
                <a:schemeClr val="tx1">
                  <a:lumMod val="65000"/>
                  <a:lumOff val="35000"/>
                </a:schemeClr>
              </a:solidFill>
            </a:endParaRPr>
          </a:p>
          <a:p>
            <a:pPr marL="171450" indent="-171450" algn="just">
              <a:lnSpc>
                <a:spcPts val="1300"/>
              </a:lnSpc>
              <a:buBlip>
                <a:blip r:embed="rId3"/>
              </a:buBlip>
            </a:pPr>
            <a:endParaRPr lang="es-ES" sz="1200" b="1" dirty="0">
              <a:solidFill>
                <a:schemeClr val="tx1">
                  <a:lumMod val="65000"/>
                  <a:lumOff val="35000"/>
                </a:schemeClr>
              </a:solidFill>
            </a:endParaRPr>
          </a:p>
          <a:p>
            <a:pPr marL="171450" indent="-171450" algn="just">
              <a:lnSpc>
                <a:spcPts val="1300"/>
              </a:lnSpc>
              <a:buBlip>
                <a:blip r:embed="rId3"/>
              </a:buBlip>
            </a:pPr>
            <a:r>
              <a:rPr lang="es-ES" sz="1200" b="1" dirty="0" err="1" smtClean="0">
                <a:solidFill>
                  <a:schemeClr val="tx1">
                    <a:lumMod val="65000"/>
                    <a:lumOff val="35000"/>
                  </a:schemeClr>
                </a:solidFill>
              </a:rPr>
              <a:t>Configuration</a:t>
            </a:r>
            <a:r>
              <a:rPr lang="es-ES" sz="1200" b="1" dirty="0" smtClean="0">
                <a:solidFill>
                  <a:schemeClr val="tx1">
                    <a:lumMod val="65000"/>
                    <a:lumOff val="35000"/>
                  </a:schemeClr>
                </a:solidFill>
              </a:rPr>
              <a:t> </a:t>
            </a:r>
            <a:r>
              <a:rPr lang="es-ES" sz="1200" b="1" dirty="0" err="1" smtClean="0">
                <a:solidFill>
                  <a:schemeClr val="tx1">
                    <a:lumMod val="65000"/>
                    <a:lumOff val="35000"/>
                  </a:schemeClr>
                </a:solidFill>
              </a:rPr>
              <a:t>management</a:t>
            </a:r>
            <a:endParaRPr lang="es-ES" sz="1200" b="1" dirty="0" smtClean="0">
              <a:solidFill>
                <a:schemeClr val="tx1">
                  <a:lumMod val="65000"/>
                  <a:lumOff val="35000"/>
                </a:schemeClr>
              </a:solidFill>
            </a:endParaRPr>
          </a:p>
          <a:p>
            <a:pPr marL="171450" indent="-171450" algn="just">
              <a:lnSpc>
                <a:spcPts val="1300"/>
              </a:lnSpc>
              <a:buBlip>
                <a:blip r:embed="rId3"/>
              </a:buBlip>
            </a:pPr>
            <a:endParaRPr lang="es-ES" sz="1200" b="1" dirty="0">
              <a:solidFill>
                <a:schemeClr val="tx1">
                  <a:lumMod val="65000"/>
                  <a:lumOff val="35000"/>
                </a:schemeClr>
              </a:solidFill>
            </a:endParaRPr>
          </a:p>
          <a:p>
            <a:pPr marL="171450" indent="-171450" algn="just">
              <a:lnSpc>
                <a:spcPts val="1300"/>
              </a:lnSpc>
              <a:buBlip>
                <a:blip r:embed="rId3"/>
              </a:buBlip>
            </a:pPr>
            <a:r>
              <a:rPr lang="es-ES" sz="1200" b="1" dirty="0" err="1">
                <a:solidFill>
                  <a:schemeClr val="tx1">
                    <a:lumMod val="65000"/>
                    <a:lumOff val="35000"/>
                  </a:schemeClr>
                </a:solidFill>
              </a:rPr>
              <a:t>Buying</a:t>
            </a:r>
            <a:r>
              <a:rPr lang="es-ES" sz="1200" b="1" dirty="0">
                <a:solidFill>
                  <a:schemeClr val="tx1">
                    <a:lumMod val="65000"/>
                    <a:lumOff val="35000"/>
                  </a:schemeClr>
                </a:solidFill>
              </a:rPr>
              <a:t>/</a:t>
            </a:r>
            <a:r>
              <a:rPr lang="es-ES" sz="1200" b="1" dirty="0" err="1">
                <a:solidFill>
                  <a:schemeClr val="tx1">
                    <a:lumMod val="65000"/>
                    <a:lumOff val="35000"/>
                  </a:schemeClr>
                </a:solidFill>
              </a:rPr>
              <a:t>withdrawing</a:t>
            </a:r>
            <a:r>
              <a:rPr lang="es-ES" sz="1200" b="1" dirty="0">
                <a:solidFill>
                  <a:schemeClr val="tx1">
                    <a:lumMod val="65000"/>
                    <a:lumOff val="35000"/>
                  </a:schemeClr>
                </a:solidFill>
              </a:rPr>
              <a:t> </a:t>
            </a:r>
            <a:r>
              <a:rPr lang="es-ES" sz="1200" b="1" dirty="0" smtClean="0">
                <a:solidFill>
                  <a:schemeClr val="tx1">
                    <a:lumMod val="65000"/>
                    <a:lumOff val="35000"/>
                  </a:schemeClr>
                </a:solidFill>
              </a:rPr>
              <a:t>tickets</a:t>
            </a:r>
          </a:p>
          <a:p>
            <a:pPr marL="171450" indent="-171450" algn="just">
              <a:lnSpc>
                <a:spcPts val="1300"/>
              </a:lnSpc>
              <a:buBlip>
                <a:blip r:embed="rId3"/>
              </a:buBlip>
            </a:pPr>
            <a:endParaRPr lang="es-ES" sz="1200" b="1" dirty="0">
              <a:solidFill>
                <a:schemeClr val="tx1">
                  <a:lumMod val="65000"/>
                  <a:lumOff val="35000"/>
                </a:schemeClr>
              </a:solidFill>
            </a:endParaRPr>
          </a:p>
          <a:p>
            <a:pPr marL="171450" indent="-171450" algn="just">
              <a:lnSpc>
                <a:spcPts val="1300"/>
              </a:lnSpc>
              <a:buBlip>
                <a:blip r:embed="rId3"/>
              </a:buBlip>
            </a:pPr>
            <a:r>
              <a:rPr lang="es-ES" sz="1200" b="1" dirty="0" err="1">
                <a:solidFill>
                  <a:schemeClr val="tx1">
                    <a:lumMod val="65000"/>
                    <a:lumOff val="35000"/>
                  </a:schemeClr>
                </a:solidFill>
              </a:rPr>
              <a:t>Refilling</a:t>
            </a:r>
            <a:r>
              <a:rPr lang="es-ES" sz="1200" b="1" dirty="0" smtClean="0">
                <a:solidFill>
                  <a:schemeClr val="tx1">
                    <a:lumMod val="65000"/>
                    <a:lumOff val="35000"/>
                  </a:schemeClr>
                </a:solidFill>
              </a:rPr>
              <a:t>:</a:t>
            </a:r>
            <a:endParaRPr lang="es-ES" sz="1200" b="1" dirty="0">
              <a:solidFill>
                <a:schemeClr val="tx1">
                  <a:lumMod val="65000"/>
                  <a:lumOff val="35000"/>
                </a:schemeClr>
              </a:solidFill>
            </a:endParaRPr>
          </a:p>
          <a:p>
            <a:pPr algn="just">
              <a:lnSpc>
                <a:spcPts val="1300"/>
              </a:lnSpc>
            </a:pPr>
            <a:r>
              <a:rPr lang="es-ES" sz="1200" dirty="0">
                <a:solidFill>
                  <a:schemeClr val="tx1">
                    <a:lumMod val="65000"/>
                    <a:lumOff val="35000"/>
                  </a:schemeClr>
                </a:solidFill>
              </a:rPr>
              <a:t> </a:t>
            </a:r>
            <a:r>
              <a:rPr lang="es-ES" sz="1200" dirty="0" smtClean="0">
                <a:solidFill>
                  <a:schemeClr val="tx1">
                    <a:lumMod val="65000"/>
                    <a:lumOff val="35000"/>
                  </a:schemeClr>
                </a:solidFill>
              </a:rPr>
              <a:t>    •  </a:t>
            </a:r>
            <a:r>
              <a:rPr lang="es-ES" sz="1200" dirty="0">
                <a:solidFill>
                  <a:schemeClr val="tx1">
                    <a:lumMod val="65000"/>
                    <a:lumOff val="35000"/>
                  </a:schemeClr>
                </a:solidFill>
              </a:rPr>
              <a:t>Money </a:t>
            </a:r>
            <a:r>
              <a:rPr lang="es-ES" sz="1200" dirty="0" err="1">
                <a:solidFill>
                  <a:schemeClr val="tx1">
                    <a:lumMod val="65000"/>
                    <a:lumOff val="35000"/>
                  </a:schemeClr>
                </a:solidFill>
              </a:rPr>
              <a:t>c</a:t>
            </a:r>
            <a:r>
              <a:rPr lang="es-ES" sz="1200" dirty="0" err="1" smtClean="0">
                <a:solidFill>
                  <a:schemeClr val="tx1">
                    <a:lumMod val="65000"/>
                    <a:lumOff val="35000"/>
                  </a:schemeClr>
                </a:solidFill>
              </a:rPr>
              <a:t>ards</a:t>
            </a:r>
            <a:endParaRPr lang="es-ES" sz="1200" dirty="0" smtClean="0">
              <a:solidFill>
                <a:schemeClr val="tx1">
                  <a:lumMod val="65000"/>
                  <a:lumOff val="35000"/>
                </a:schemeClr>
              </a:solidFill>
            </a:endParaRPr>
          </a:p>
          <a:p>
            <a:pPr algn="just">
              <a:lnSpc>
                <a:spcPts val="1300"/>
              </a:lnSpc>
            </a:pPr>
            <a:r>
              <a:rPr lang="es-ES" sz="1200" dirty="0" smtClean="0">
                <a:solidFill>
                  <a:schemeClr val="tx1">
                    <a:lumMod val="65000"/>
                    <a:lumOff val="35000"/>
                  </a:schemeClr>
                </a:solidFill>
              </a:rPr>
              <a:t>     </a:t>
            </a:r>
            <a:r>
              <a:rPr lang="es-ES" sz="1200" dirty="0">
                <a:solidFill>
                  <a:schemeClr val="tx1">
                    <a:lumMod val="65000"/>
                    <a:lumOff val="35000"/>
                  </a:schemeClr>
                </a:solidFill>
              </a:rPr>
              <a:t>• </a:t>
            </a:r>
            <a:r>
              <a:rPr lang="es-ES" sz="1200" dirty="0" smtClean="0">
                <a:solidFill>
                  <a:schemeClr val="tx1">
                    <a:lumMod val="65000"/>
                    <a:lumOff val="35000"/>
                  </a:schemeClr>
                </a:solidFill>
              </a:rPr>
              <a:t> </a:t>
            </a:r>
            <a:r>
              <a:rPr lang="es-ES" sz="1200" dirty="0" err="1">
                <a:solidFill>
                  <a:schemeClr val="tx1">
                    <a:lumMod val="65000"/>
                    <a:lumOff val="35000"/>
                  </a:schemeClr>
                </a:solidFill>
              </a:rPr>
              <a:t>Prepaid</a:t>
            </a:r>
            <a:r>
              <a:rPr lang="es-ES" sz="1200" dirty="0">
                <a:solidFill>
                  <a:schemeClr val="tx1">
                    <a:lumMod val="65000"/>
                    <a:lumOff val="35000"/>
                  </a:schemeClr>
                </a:solidFill>
              </a:rPr>
              <a:t> </a:t>
            </a:r>
            <a:r>
              <a:rPr lang="es-ES" sz="1200" dirty="0" err="1">
                <a:solidFill>
                  <a:schemeClr val="tx1">
                    <a:lumMod val="65000"/>
                    <a:lumOff val="35000"/>
                  </a:schemeClr>
                </a:solidFill>
              </a:rPr>
              <a:t>mobile</a:t>
            </a:r>
            <a:r>
              <a:rPr lang="es-ES" sz="1200" dirty="0">
                <a:solidFill>
                  <a:schemeClr val="tx1">
                    <a:lumMod val="65000"/>
                    <a:lumOff val="35000"/>
                  </a:schemeClr>
                </a:solidFill>
              </a:rPr>
              <a:t> </a:t>
            </a:r>
            <a:r>
              <a:rPr lang="es-ES" sz="1200" dirty="0" err="1" smtClean="0">
                <a:solidFill>
                  <a:schemeClr val="tx1">
                    <a:lumMod val="65000"/>
                    <a:lumOff val="35000"/>
                  </a:schemeClr>
                </a:solidFill>
              </a:rPr>
              <a:t>cards</a:t>
            </a:r>
            <a:endParaRPr lang="es-ES" sz="1200" dirty="0" smtClean="0">
              <a:solidFill>
                <a:schemeClr val="tx1">
                  <a:lumMod val="65000"/>
                  <a:lumOff val="35000"/>
                </a:schemeClr>
              </a:solidFill>
            </a:endParaRPr>
          </a:p>
          <a:p>
            <a:pPr algn="just">
              <a:lnSpc>
                <a:spcPts val="1300"/>
              </a:lnSpc>
            </a:pPr>
            <a:endParaRPr lang="es-ES" sz="1200" b="1" dirty="0">
              <a:solidFill>
                <a:schemeClr val="tx1">
                  <a:lumMod val="65000"/>
                  <a:lumOff val="35000"/>
                </a:schemeClr>
              </a:solidFill>
            </a:endParaRPr>
          </a:p>
          <a:p>
            <a:pPr marL="171450" indent="-171450" algn="just">
              <a:lnSpc>
                <a:spcPts val="1300"/>
              </a:lnSpc>
              <a:buBlip>
                <a:blip r:embed="rId3"/>
              </a:buBlip>
            </a:pPr>
            <a:r>
              <a:rPr lang="es-ES" sz="1200" b="1" dirty="0" err="1">
                <a:solidFill>
                  <a:schemeClr val="tx1">
                    <a:lumMod val="65000"/>
                    <a:lumOff val="35000"/>
                  </a:schemeClr>
                </a:solidFill>
              </a:rPr>
              <a:t>Account</a:t>
            </a:r>
            <a:r>
              <a:rPr lang="es-ES" sz="1200" b="1" dirty="0">
                <a:solidFill>
                  <a:schemeClr val="tx1">
                    <a:lumMod val="65000"/>
                    <a:lumOff val="35000"/>
                  </a:schemeClr>
                </a:solidFill>
              </a:rPr>
              <a:t> </a:t>
            </a:r>
            <a:r>
              <a:rPr lang="es-ES" sz="1200" b="1" dirty="0" err="1" smtClean="0">
                <a:solidFill>
                  <a:schemeClr val="tx1">
                    <a:lumMod val="65000"/>
                    <a:lumOff val="35000"/>
                  </a:schemeClr>
                </a:solidFill>
              </a:rPr>
              <a:t>deposits</a:t>
            </a:r>
            <a:endParaRPr lang="es-ES" sz="1200" b="1" dirty="0" smtClean="0">
              <a:solidFill>
                <a:schemeClr val="tx1">
                  <a:lumMod val="65000"/>
                  <a:lumOff val="35000"/>
                </a:schemeClr>
              </a:solidFill>
            </a:endParaRPr>
          </a:p>
          <a:p>
            <a:pPr marL="171450" indent="-171450" algn="just">
              <a:lnSpc>
                <a:spcPts val="1300"/>
              </a:lnSpc>
              <a:buBlip>
                <a:blip r:embed="rId3"/>
              </a:buBlip>
            </a:pPr>
            <a:endParaRPr lang="es-ES" sz="1200" b="1" dirty="0">
              <a:solidFill>
                <a:schemeClr val="tx1">
                  <a:lumMod val="65000"/>
                  <a:lumOff val="35000"/>
                </a:schemeClr>
              </a:solidFill>
            </a:endParaRPr>
          </a:p>
          <a:p>
            <a:pPr marL="171450" indent="-171450" algn="just">
              <a:lnSpc>
                <a:spcPts val="1300"/>
              </a:lnSpc>
              <a:buBlip>
                <a:blip r:embed="rId3"/>
              </a:buBlip>
            </a:pPr>
            <a:r>
              <a:rPr lang="es-ES" sz="1200" b="1" dirty="0" err="1">
                <a:solidFill>
                  <a:schemeClr val="tx1">
                    <a:lumMod val="65000"/>
                    <a:lumOff val="35000"/>
                  </a:schemeClr>
                </a:solidFill>
              </a:rPr>
              <a:t>Public</a:t>
            </a:r>
            <a:r>
              <a:rPr lang="es-ES" sz="1200" b="1" dirty="0">
                <a:solidFill>
                  <a:schemeClr val="tx1">
                    <a:lumMod val="65000"/>
                    <a:lumOff val="35000"/>
                  </a:schemeClr>
                </a:solidFill>
              </a:rPr>
              <a:t> </a:t>
            </a:r>
            <a:r>
              <a:rPr lang="es-ES" sz="1200" b="1" dirty="0" err="1">
                <a:solidFill>
                  <a:schemeClr val="tx1">
                    <a:lumMod val="65000"/>
                    <a:lumOff val="35000"/>
                  </a:schemeClr>
                </a:solidFill>
              </a:rPr>
              <a:t>service</a:t>
            </a:r>
            <a:r>
              <a:rPr lang="es-ES" sz="1200" b="1" dirty="0">
                <a:solidFill>
                  <a:schemeClr val="tx1">
                    <a:lumMod val="65000"/>
                    <a:lumOff val="35000"/>
                  </a:schemeClr>
                </a:solidFill>
              </a:rPr>
              <a:t> </a:t>
            </a:r>
            <a:r>
              <a:rPr lang="es-ES" sz="1200" b="1" dirty="0" err="1" smtClean="0">
                <a:solidFill>
                  <a:schemeClr val="tx1">
                    <a:lumMod val="65000"/>
                    <a:lumOff val="35000"/>
                  </a:schemeClr>
                </a:solidFill>
              </a:rPr>
              <a:t>payments</a:t>
            </a:r>
            <a:endParaRPr lang="es-ES" sz="1200" b="1" dirty="0" smtClean="0">
              <a:solidFill>
                <a:schemeClr val="tx1">
                  <a:lumMod val="65000"/>
                  <a:lumOff val="35000"/>
                </a:schemeClr>
              </a:solidFill>
            </a:endParaRPr>
          </a:p>
          <a:p>
            <a:pPr marL="171450" indent="-171450" algn="just">
              <a:lnSpc>
                <a:spcPts val="1300"/>
              </a:lnSpc>
              <a:buBlip>
                <a:blip r:embed="rId3"/>
              </a:buBlip>
            </a:pPr>
            <a:endParaRPr lang="es-ES" sz="1200" b="1" dirty="0">
              <a:solidFill>
                <a:schemeClr val="tx1">
                  <a:lumMod val="65000"/>
                  <a:lumOff val="35000"/>
                </a:schemeClr>
              </a:solidFill>
            </a:endParaRPr>
          </a:p>
          <a:p>
            <a:pPr marL="171450" indent="-171450" algn="just">
              <a:lnSpc>
                <a:spcPts val="1300"/>
              </a:lnSpc>
              <a:buBlip>
                <a:blip r:embed="rId3"/>
              </a:buBlip>
            </a:pPr>
            <a:r>
              <a:rPr lang="es-ES" sz="1200" b="1" dirty="0" err="1">
                <a:solidFill>
                  <a:schemeClr val="tx1">
                    <a:lumMod val="65000"/>
                    <a:lumOff val="35000"/>
                  </a:schemeClr>
                </a:solidFill>
              </a:rPr>
              <a:t>Integration</a:t>
            </a:r>
            <a:r>
              <a:rPr lang="es-ES" sz="1200" b="1" dirty="0">
                <a:solidFill>
                  <a:schemeClr val="tx1">
                    <a:lumMod val="65000"/>
                    <a:lumOff val="35000"/>
                  </a:schemeClr>
                </a:solidFill>
              </a:rPr>
              <a:t> of </a:t>
            </a:r>
            <a:r>
              <a:rPr lang="es-ES" sz="1200" b="1" dirty="0" err="1">
                <a:solidFill>
                  <a:schemeClr val="tx1">
                    <a:lumMod val="65000"/>
                    <a:lumOff val="35000"/>
                  </a:schemeClr>
                </a:solidFill>
              </a:rPr>
              <a:t>Publicity</a:t>
            </a:r>
            <a:endParaRPr lang="es-ES" sz="1200" b="1" dirty="0">
              <a:solidFill>
                <a:schemeClr val="tx1">
                  <a:lumMod val="65000"/>
                  <a:lumOff val="35000"/>
                </a:schemeClr>
              </a:solidFill>
            </a:endParaRPr>
          </a:p>
        </p:txBody>
      </p:sp>
    </p:spTree>
    <p:extLst>
      <p:ext uri="{BB962C8B-B14F-4D97-AF65-F5344CB8AC3E}">
        <p14:creationId xmlns:p14="http://schemas.microsoft.com/office/powerpoint/2010/main" val="3838296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39777" y="323634"/>
            <a:ext cx="7447022" cy="369332"/>
          </a:xfrm>
          <a:prstGeom prst="rect">
            <a:avLst/>
          </a:prstGeom>
          <a:noFill/>
        </p:spPr>
        <p:txBody>
          <a:bodyPr wrap="square" rtlCol="0">
            <a:spAutoFit/>
          </a:bodyPr>
          <a:lstStyle/>
          <a:p>
            <a:r>
              <a:rPr lang="es-ES" b="1" dirty="0">
                <a:solidFill>
                  <a:srgbClr val="00B0F0"/>
                </a:solidFill>
              </a:rPr>
              <a:t>THE NVIA </a:t>
            </a:r>
            <a:r>
              <a:rPr lang="es-ES" b="1" dirty="0" smtClean="0">
                <a:solidFill>
                  <a:srgbClr val="00B0F0"/>
                </a:solidFill>
              </a:rPr>
              <a:t>GROUP</a:t>
            </a:r>
            <a:r>
              <a:rPr lang="es-ES" b="1" dirty="0">
                <a:solidFill>
                  <a:srgbClr val="00B0F0"/>
                </a:solidFill>
              </a:rPr>
              <a:t>: WAP (</a:t>
            </a:r>
            <a:r>
              <a:rPr lang="es-ES" b="1" dirty="0" err="1">
                <a:solidFill>
                  <a:srgbClr val="00B0F0"/>
                </a:solidFill>
              </a:rPr>
              <a:t>Wireless</a:t>
            </a:r>
            <a:r>
              <a:rPr lang="es-ES" b="1" dirty="0">
                <a:solidFill>
                  <a:srgbClr val="00B0F0"/>
                </a:solidFill>
              </a:rPr>
              <a:t> </a:t>
            </a:r>
            <a:r>
              <a:rPr lang="es-ES" b="1" dirty="0" err="1">
                <a:solidFill>
                  <a:srgbClr val="00B0F0"/>
                </a:solidFill>
              </a:rPr>
              <a:t>Application</a:t>
            </a:r>
            <a:r>
              <a:rPr lang="es-ES" b="1" dirty="0">
                <a:solidFill>
                  <a:srgbClr val="00B0F0"/>
                </a:solidFill>
              </a:rPr>
              <a:t> </a:t>
            </a:r>
            <a:r>
              <a:rPr lang="es-ES" b="1" dirty="0" err="1" smtClean="0">
                <a:solidFill>
                  <a:srgbClr val="00B0F0"/>
                </a:solidFill>
              </a:rPr>
              <a:t>Protocol</a:t>
            </a:r>
            <a:r>
              <a:rPr lang="es-ES" b="1" dirty="0" smtClean="0">
                <a:solidFill>
                  <a:srgbClr val="00B0F0"/>
                </a:solidFill>
              </a:rPr>
              <a:t>)</a:t>
            </a:r>
            <a:endParaRPr lang="en-US" b="1" dirty="0">
              <a:solidFill>
                <a:srgbClr val="00B0F0"/>
              </a:solidFill>
            </a:endParaRPr>
          </a:p>
        </p:txBody>
      </p:sp>
      <p:sp>
        <p:nvSpPr>
          <p:cNvPr id="3" name="CuadroTexto 1"/>
          <p:cNvSpPr txBox="1"/>
          <p:nvPr/>
        </p:nvSpPr>
        <p:spPr>
          <a:xfrm>
            <a:off x="962048" y="866017"/>
            <a:ext cx="7724751" cy="2123658"/>
          </a:xfrm>
          <a:prstGeom prst="rect">
            <a:avLst/>
          </a:prstGeom>
          <a:noFill/>
        </p:spPr>
        <p:txBody>
          <a:bodyPr wrap="square" rtlCol="0">
            <a:spAutoFit/>
          </a:bodyPr>
          <a:lstStyle/>
          <a:p>
            <a:pPr marL="171450" indent="-171450" algn="just">
              <a:buBlip>
                <a:blip r:embed="rId3"/>
              </a:buBlip>
            </a:pPr>
            <a:r>
              <a:rPr lang="en-US" sz="1200" dirty="0">
                <a:solidFill>
                  <a:schemeClr val="tx1">
                    <a:lumMod val="65000"/>
                    <a:lumOff val="35000"/>
                  </a:schemeClr>
                </a:solidFill>
              </a:rPr>
              <a:t>WAP is an open standard protocol for wireless networks</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It's most common use is to enable internet connection </a:t>
            </a:r>
            <a:r>
              <a:rPr lang="en-US" sz="1200" dirty="0">
                <a:solidFill>
                  <a:schemeClr val="tx1">
                    <a:lumMod val="65000"/>
                    <a:lumOff val="35000"/>
                  </a:schemeClr>
                </a:solidFill>
              </a:rPr>
              <a:t>on mobile devices</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Easily adapted to devices with </a:t>
            </a:r>
            <a:r>
              <a:rPr lang="en-US" sz="1200" dirty="0" smtClean="0">
                <a:solidFill>
                  <a:schemeClr val="tx1">
                    <a:lumMod val="65000"/>
                    <a:lumOff val="35000"/>
                  </a:schemeClr>
                </a:solidFill>
              </a:rPr>
              <a:t>limited resources</a:t>
            </a:r>
            <a:r>
              <a:rPr lang="en-US" sz="1200" dirty="0">
                <a:solidFill>
                  <a:schemeClr val="tx1">
                    <a:lumMod val="65000"/>
                    <a:lumOff val="35000"/>
                  </a:schemeClr>
                </a:solidFill>
              </a:rPr>
              <a:t>, memory, </a:t>
            </a:r>
            <a:r>
              <a:rPr lang="en-US" sz="1200" dirty="0" smtClean="0">
                <a:solidFill>
                  <a:schemeClr val="tx1">
                    <a:lumMod val="65000"/>
                    <a:lumOff val="35000"/>
                  </a:schemeClr>
                </a:solidFill>
              </a:rPr>
              <a:t>processor, </a:t>
            </a:r>
            <a:r>
              <a:rPr lang="en-US" sz="1200" dirty="0">
                <a:solidFill>
                  <a:schemeClr val="tx1">
                    <a:lumMod val="65000"/>
                    <a:lumOff val="35000"/>
                  </a:schemeClr>
                </a:solidFill>
              </a:rPr>
              <a:t>displays, etc. </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WAP Push: </a:t>
            </a:r>
            <a:r>
              <a:rPr lang="en-US" sz="1200" dirty="0">
                <a:solidFill>
                  <a:schemeClr val="tx1">
                    <a:lumMod val="65000"/>
                    <a:lumOff val="35000"/>
                  </a:schemeClr>
                </a:solidFill>
              </a:rPr>
              <a:t>It allows access to WAP content and services by sending of one or more SMS in XML format</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Subscriptions</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Micropayments</a:t>
            </a:r>
            <a:endParaRPr lang="es-ES" sz="1200" b="1" dirty="0">
              <a:solidFill>
                <a:schemeClr val="tx1">
                  <a:lumMod val="65000"/>
                  <a:lumOff val="35000"/>
                </a:schemeClr>
              </a:solidFill>
            </a:endParaRPr>
          </a:p>
        </p:txBody>
      </p:sp>
    </p:spTree>
    <p:extLst>
      <p:ext uri="{BB962C8B-B14F-4D97-AF65-F5344CB8AC3E}">
        <p14:creationId xmlns:p14="http://schemas.microsoft.com/office/powerpoint/2010/main" val="324999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39777" y="323634"/>
            <a:ext cx="7447022" cy="369332"/>
          </a:xfrm>
          <a:prstGeom prst="rect">
            <a:avLst/>
          </a:prstGeom>
          <a:noFill/>
        </p:spPr>
        <p:txBody>
          <a:bodyPr wrap="square" rtlCol="0">
            <a:spAutoFit/>
          </a:bodyPr>
          <a:lstStyle/>
          <a:p>
            <a:r>
              <a:rPr lang="es-ES" b="1" dirty="0">
                <a:solidFill>
                  <a:srgbClr val="00B0F0"/>
                </a:solidFill>
              </a:rPr>
              <a:t>THE NVIA </a:t>
            </a:r>
            <a:r>
              <a:rPr lang="es-ES" b="1" dirty="0" smtClean="0">
                <a:solidFill>
                  <a:srgbClr val="00B0F0"/>
                </a:solidFill>
              </a:rPr>
              <a:t>GROUP</a:t>
            </a:r>
            <a:r>
              <a:rPr lang="es-ES" b="1" dirty="0">
                <a:solidFill>
                  <a:srgbClr val="00B0F0"/>
                </a:solidFill>
              </a:rPr>
              <a:t>: </a:t>
            </a:r>
            <a:r>
              <a:rPr lang="es-ES" b="1" dirty="0" smtClean="0">
                <a:solidFill>
                  <a:srgbClr val="00B0F0"/>
                </a:solidFill>
              </a:rPr>
              <a:t>MOBILE APP (Mobile </a:t>
            </a:r>
            <a:r>
              <a:rPr lang="es-ES" b="1" dirty="0" err="1" smtClean="0">
                <a:solidFill>
                  <a:srgbClr val="00B0F0"/>
                </a:solidFill>
              </a:rPr>
              <a:t>Application</a:t>
            </a:r>
            <a:r>
              <a:rPr lang="es-ES" b="1" dirty="0" smtClean="0">
                <a:solidFill>
                  <a:srgbClr val="00B0F0"/>
                </a:solidFill>
              </a:rPr>
              <a:t>)</a:t>
            </a:r>
            <a:endParaRPr lang="en-US" b="1" dirty="0">
              <a:solidFill>
                <a:srgbClr val="00B0F0"/>
              </a:solidFill>
            </a:endParaRPr>
          </a:p>
        </p:txBody>
      </p:sp>
      <p:sp>
        <p:nvSpPr>
          <p:cNvPr id="3" name="CuadroTexto 1"/>
          <p:cNvSpPr txBox="1"/>
          <p:nvPr/>
        </p:nvSpPr>
        <p:spPr>
          <a:xfrm>
            <a:off x="828698" y="770767"/>
            <a:ext cx="7724751" cy="3231654"/>
          </a:xfrm>
          <a:prstGeom prst="rect">
            <a:avLst/>
          </a:prstGeom>
          <a:noFill/>
        </p:spPr>
        <p:txBody>
          <a:bodyPr wrap="square" rtlCol="0">
            <a:spAutoFit/>
          </a:bodyPr>
          <a:lstStyle/>
          <a:p>
            <a:pPr marL="171450" indent="-171450" algn="just">
              <a:buBlip>
                <a:blip r:embed="rId3"/>
              </a:buBlip>
            </a:pPr>
            <a:r>
              <a:rPr lang="en-US" sz="1200" dirty="0">
                <a:solidFill>
                  <a:schemeClr val="tx1">
                    <a:lumMod val="65000"/>
                    <a:lumOff val="35000"/>
                  </a:schemeClr>
                </a:solidFill>
              </a:rPr>
              <a:t>The constant growth of smartphone penetration reveals the need to adapt applications to mobile telephones and tablets</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In order to </a:t>
            </a:r>
            <a:r>
              <a:rPr lang="en-US" sz="1200" dirty="0" err="1">
                <a:solidFill>
                  <a:schemeClr val="tx1">
                    <a:lumMod val="65000"/>
                    <a:lumOff val="35000"/>
                  </a:schemeClr>
                </a:solidFill>
              </a:rPr>
              <a:t>optimise</a:t>
            </a:r>
            <a:r>
              <a:rPr lang="en-US" sz="1200" dirty="0">
                <a:solidFill>
                  <a:schemeClr val="tx1">
                    <a:lumMod val="65000"/>
                    <a:lumOff val="35000"/>
                  </a:schemeClr>
                </a:solidFill>
              </a:rPr>
              <a:t> mobile applications, they must be available for </a:t>
            </a:r>
            <a:r>
              <a:rPr lang="en-US" sz="1200" b="1" dirty="0">
                <a:solidFill>
                  <a:schemeClr val="tx1">
                    <a:lumMod val="65000"/>
                    <a:lumOff val="35000"/>
                  </a:schemeClr>
                </a:solidFill>
              </a:rPr>
              <a:t>BlackBerry, </a:t>
            </a:r>
            <a:r>
              <a:rPr lang="en-US" sz="1200" b="1" dirty="0" err="1">
                <a:solidFill>
                  <a:schemeClr val="tx1">
                    <a:lumMod val="65000"/>
                    <a:lumOff val="35000"/>
                  </a:schemeClr>
                </a:solidFill>
              </a:rPr>
              <a:t>iOS</a:t>
            </a:r>
            <a:r>
              <a:rPr lang="en-US" sz="1200" b="1" dirty="0">
                <a:solidFill>
                  <a:schemeClr val="tx1">
                    <a:lumMod val="65000"/>
                    <a:lumOff val="35000"/>
                  </a:schemeClr>
                </a:solidFill>
              </a:rPr>
              <a:t>, Android and Windows Phone</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The increase of user's trust in online banking operations creates the perfect breeding ground for </a:t>
            </a:r>
            <a:r>
              <a:rPr lang="en-US" sz="1200" b="1" dirty="0">
                <a:solidFill>
                  <a:schemeClr val="tx1">
                    <a:lumMod val="65000"/>
                    <a:lumOff val="35000"/>
                  </a:schemeClr>
                </a:solidFill>
              </a:rPr>
              <a:t>mobile banking apps</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Mobile apps can develop high levels of banking product's usability</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Mobile apps enable banks to develop their </a:t>
            </a:r>
            <a:r>
              <a:rPr lang="en-US" sz="1200" b="1" dirty="0">
                <a:solidFill>
                  <a:schemeClr val="tx1">
                    <a:lumMod val="65000"/>
                    <a:lumOff val="35000"/>
                  </a:schemeClr>
                </a:solidFill>
              </a:rPr>
              <a:t>operations beyond physical </a:t>
            </a:r>
            <a:r>
              <a:rPr lang="en-US" sz="1200" b="1" dirty="0" smtClean="0">
                <a:solidFill>
                  <a:schemeClr val="tx1">
                    <a:lumMod val="65000"/>
                    <a:lumOff val="35000"/>
                  </a:schemeClr>
                </a:solidFill>
              </a:rPr>
              <a:t>offices</a:t>
            </a:r>
            <a:endParaRPr lang="en-US" sz="1200" b="1" dirty="0">
              <a:solidFill>
                <a:schemeClr val="tx1">
                  <a:lumMod val="65000"/>
                  <a:lumOff val="35000"/>
                </a:schemeClr>
              </a:solidFill>
            </a:endParaRP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Mobile apps can include </a:t>
            </a:r>
            <a:r>
              <a:rPr lang="en-US" sz="1200" b="1" dirty="0">
                <a:solidFill>
                  <a:schemeClr val="tx1">
                    <a:lumMod val="65000"/>
                    <a:lumOff val="35000"/>
                  </a:schemeClr>
                </a:solidFill>
              </a:rPr>
              <a:t>à la carte publicity</a:t>
            </a:r>
            <a:r>
              <a:rPr lang="en-US" sz="1200" dirty="0">
                <a:solidFill>
                  <a:schemeClr val="tx1">
                    <a:lumMod val="65000"/>
                    <a:lumOff val="35000"/>
                  </a:schemeClr>
                </a:solidFill>
              </a:rPr>
              <a:t>, thus increasing the effectiveness of advertising and new product launchings</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Better service quality</a:t>
            </a:r>
            <a:r>
              <a:rPr lang="en-US" sz="1200" dirty="0">
                <a:solidFill>
                  <a:schemeClr val="tx1">
                    <a:lumMod val="65000"/>
                    <a:lumOff val="35000"/>
                  </a:schemeClr>
                </a:solidFill>
              </a:rPr>
              <a:t>: the bank will be available for their clients 24/7/365</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Decreases operating costs</a:t>
            </a:r>
            <a:endParaRPr lang="es-ES" sz="1200" b="1" dirty="0">
              <a:solidFill>
                <a:schemeClr val="tx1">
                  <a:lumMod val="65000"/>
                  <a:lumOff val="35000"/>
                </a:schemeClr>
              </a:solidFill>
            </a:endParaRPr>
          </a:p>
        </p:txBody>
      </p:sp>
    </p:spTree>
    <p:extLst>
      <p:ext uri="{BB962C8B-B14F-4D97-AF65-F5344CB8AC3E}">
        <p14:creationId xmlns:p14="http://schemas.microsoft.com/office/powerpoint/2010/main" val="214067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39777" y="323634"/>
            <a:ext cx="7447022" cy="369332"/>
          </a:xfrm>
          <a:prstGeom prst="rect">
            <a:avLst/>
          </a:prstGeom>
          <a:noFill/>
        </p:spPr>
        <p:txBody>
          <a:bodyPr wrap="square" rtlCol="0">
            <a:spAutoFit/>
          </a:bodyPr>
          <a:lstStyle/>
          <a:p>
            <a:r>
              <a:rPr lang="es-ES" b="1" dirty="0">
                <a:solidFill>
                  <a:srgbClr val="00B0F0"/>
                </a:solidFill>
              </a:rPr>
              <a:t>THE NVIA </a:t>
            </a:r>
            <a:r>
              <a:rPr lang="es-ES" b="1" dirty="0" smtClean="0">
                <a:solidFill>
                  <a:srgbClr val="00B0F0"/>
                </a:solidFill>
              </a:rPr>
              <a:t>GROUP</a:t>
            </a:r>
            <a:r>
              <a:rPr lang="es-ES" b="1" dirty="0">
                <a:solidFill>
                  <a:srgbClr val="00B0F0"/>
                </a:solidFill>
              </a:rPr>
              <a:t>: ONLINE BANKING</a:t>
            </a:r>
            <a:endParaRPr lang="en-US" b="1" dirty="0">
              <a:solidFill>
                <a:srgbClr val="00B0F0"/>
              </a:solidFill>
            </a:endParaRPr>
          </a:p>
        </p:txBody>
      </p:sp>
      <p:sp>
        <p:nvSpPr>
          <p:cNvPr id="3" name="CuadroTexto 1"/>
          <p:cNvSpPr txBox="1"/>
          <p:nvPr/>
        </p:nvSpPr>
        <p:spPr>
          <a:xfrm>
            <a:off x="847748" y="789817"/>
            <a:ext cx="7724751" cy="3046988"/>
          </a:xfrm>
          <a:prstGeom prst="rect">
            <a:avLst/>
          </a:prstGeom>
          <a:noFill/>
        </p:spPr>
        <p:txBody>
          <a:bodyPr wrap="square" rtlCol="0">
            <a:spAutoFit/>
          </a:bodyPr>
          <a:lstStyle/>
          <a:p>
            <a:pPr marL="171450" indent="-171450" algn="just">
              <a:buBlip>
                <a:blip r:embed="rId3"/>
              </a:buBlip>
            </a:pPr>
            <a:r>
              <a:rPr lang="en-US" sz="1200" b="1" dirty="0">
                <a:solidFill>
                  <a:schemeClr val="tx1">
                    <a:lumMod val="65000"/>
                    <a:lumOff val="35000"/>
                  </a:schemeClr>
                </a:solidFill>
              </a:rPr>
              <a:t>User's trust in online banking is increasing </a:t>
            </a:r>
            <a:r>
              <a:rPr lang="en-US" sz="1200" dirty="0">
                <a:solidFill>
                  <a:schemeClr val="tx1">
                    <a:lumMod val="65000"/>
                    <a:lumOff val="35000"/>
                  </a:schemeClr>
                </a:solidFill>
              </a:rPr>
              <a:t>thanks to SSL certificates, digital signatures, and security measures as combining several access channels to identify user (SMS, PIN codes, Web codes, </a:t>
            </a:r>
            <a:r>
              <a:rPr lang="en-US" sz="1200" dirty="0" smtClean="0">
                <a:solidFill>
                  <a:schemeClr val="tx1">
                    <a:lumMod val="65000"/>
                    <a:lumOff val="35000"/>
                  </a:schemeClr>
                </a:solidFill>
              </a:rPr>
              <a:t>etc.)</a:t>
            </a:r>
            <a:endParaRPr lang="en-US" sz="1200" dirty="0">
              <a:solidFill>
                <a:schemeClr val="tx1">
                  <a:lumMod val="65000"/>
                  <a:lumOff val="35000"/>
                </a:schemeClr>
              </a:solidFill>
            </a:endParaRPr>
          </a:p>
          <a:p>
            <a:pPr marL="171450" indent="-171450" algn="just">
              <a:buBlip>
                <a:blip r:embed="rId3"/>
              </a:buBlip>
            </a:pPr>
            <a:endParaRPr lang="en-US" sz="1200" b="1"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Self-sufficiency: </a:t>
            </a:r>
            <a:r>
              <a:rPr lang="en-US" sz="1200" dirty="0">
                <a:solidFill>
                  <a:schemeClr val="tx1">
                    <a:lumMod val="65000"/>
                    <a:lumOff val="35000"/>
                  </a:schemeClr>
                </a:solidFill>
              </a:rPr>
              <a:t>user manages his own operations </a:t>
            </a:r>
            <a:r>
              <a:rPr lang="en-US" sz="1200" dirty="0" smtClean="0">
                <a:solidFill>
                  <a:schemeClr val="tx1">
                    <a:lumMod val="65000"/>
                    <a:lumOff val="35000"/>
                  </a:schemeClr>
                </a:solidFill>
              </a:rPr>
              <a:t>comfortably </a:t>
            </a:r>
            <a:r>
              <a:rPr lang="en-US" sz="1200" dirty="0">
                <a:solidFill>
                  <a:schemeClr val="tx1">
                    <a:lumMod val="65000"/>
                    <a:lumOff val="35000"/>
                  </a:schemeClr>
                </a:solidFill>
              </a:rPr>
              <a:t>and </a:t>
            </a:r>
            <a:r>
              <a:rPr lang="en-US" sz="1200" dirty="0" smtClean="0">
                <a:solidFill>
                  <a:schemeClr val="tx1">
                    <a:lumMod val="65000"/>
                    <a:lumOff val="35000"/>
                  </a:schemeClr>
                </a:solidFill>
              </a:rPr>
              <a:t>quickly</a:t>
            </a:r>
          </a:p>
          <a:p>
            <a:pPr marL="171450" indent="-171450" algn="just">
              <a:buBlip>
                <a:blip r:embed="rId3"/>
              </a:buBlip>
            </a:pPr>
            <a:endParaRPr lang="en-US" sz="1200" b="1"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Banks take their operations to the next level, </a:t>
            </a:r>
            <a:r>
              <a:rPr lang="en-US" sz="1200" b="1" dirty="0">
                <a:solidFill>
                  <a:schemeClr val="tx1">
                    <a:lumMod val="65000"/>
                    <a:lumOff val="35000"/>
                  </a:schemeClr>
                </a:solidFill>
              </a:rPr>
              <a:t>beyond their physical offices</a:t>
            </a:r>
          </a:p>
          <a:p>
            <a:pPr marL="171450" indent="-171450" algn="just">
              <a:buBlip>
                <a:blip r:embed="rId3"/>
              </a:buBlip>
            </a:pPr>
            <a:endParaRPr lang="en-US" sz="1200" b="1"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Internet banking can include </a:t>
            </a:r>
            <a:r>
              <a:rPr lang="en-US" sz="1200" b="1" dirty="0">
                <a:solidFill>
                  <a:schemeClr val="tx1">
                    <a:lumMod val="65000"/>
                    <a:lumOff val="35000"/>
                  </a:schemeClr>
                </a:solidFill>
              </a:rPr>
              <a:t>à la carte publicity, </a:t>
            </a:r>
            <a:r>
              <a:rPr lang="en-US" sz="1200" dirty="0">
                <a:solidFill>
                  <a:schemeClr val="tx1">
                    <a:lumMod val="65000"/>
                    <a:lumOff val="35000"/>
                  </a:schemeClr>
                </a:solidFill>
              </a:rPr>
              <a:t>thus increasing the effectiveness of advertising and new product launchings</a:t>
            </a:r>
          </a:p>
          <a:p>
            <a:pPr marL="171450" indent="-171450" algn="just">
              <a:buBlip>
                <a:blip r:embed="rId3"/>
              </a:buBlip>
            </a:pPr>
            <a:endParaRPr lang="en-US" sz="1200" b="1"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Better service quality: </a:t>
            </a:r>
            <a:r>
              <a:rPr lang="en-US" sz="1200" dirty="0">
                <a:solidFill>
                  <a:schemeClr val="tx1">
                    <a:lumMod val="65000"/>
                    <a:lumOff val="35000"/>
                  </a:schemeClr>
                </a:solidFill>
              </a:rPr>
              <a:t>the bank will be available for their clients 24/7/365</a:t>
            </a:r>
          </a:p>
          <a:p>
            <a:pPr marL="171450" indent="-171450" algn="just">
              <a:buBlip>
                <a:blip r:embed="rId3"/>
              </a:buBlip>
            </a:pPr>
            <a:endParaRPr lang="en-US" sz="1200" b="1"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Decreases operating costs</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The bank's web meets </a:t>
            </a:r>
            <a:r>
              <a:rPr lang="en-US" sz="1200" b="1" dirty="0">
                <a:solidFill>
                  <a:schemeClr val="tx1">
                    <a:lumMod val="65000"/>
                    <a:lumOff val="35000"/>
                  </a:schemeClr>
                </a:solidFill>
              </a:rPr>
              <a:t>usability standards and requirements</a:t>
            </a:r>
            <a:endParaRPr lang="es-ES" sz="1200" b="1" dirty="0">
              <a:solidFill>
                <a:schemeClr val="tx1">
                  <a:lumMod val="65000"/>
                  <a:lumOff val="35000"/>
                </a:schemeClr>
              </a:solidFill>
            </a:endParaRPr>
          </a:p>
          <a:p>
            <a:pPr algn="just"/>
            <a:endParaRPr lang="es-ES" sz="1200" b="1" dirty="0">
              <a:solidFill>
                <a:schemeClr val="tx1">
                  <a:lumMod val="65000"/>
                  <a:lumOff val="35000"/>
                </a:schemeClr>
              </a:solidFill>
            </a:endParaRPr>
          </a:p>
        </p:txBody>
      </p:sp>
    </p:spTree>
    <p:extLst>
      <p:ext uri="{BB962C8B-B14F-4D97-AF65-F5344CB8AC3E}">
        <p14:creationId xmlns:p14="http://schemas.microsoft.com/office/powerpoint/2010/main" val="177400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39777" y="323634"/>
            <a:ext cx="7447022" cy="369332"/>
          </a:xfrm>
          <a:prstGeom prst="rect">
            <a:avLst/>
          </a:prstGeom>
          <a:noFill/>
        </p:spPr>
        <p:txBody>
          <a:bodyPr wrap="square" rtlCol="0">
            <a:spAutoFit/>
          </a:bodyPr>
          <a:lstStyle/>
          <a:p>
            <a:r>
              <a:rPr lang="es-ES" b="1" dirty="0">
                <a:solidFill>
                  <a:srgbClr val="00B0F0"/>
                </a:solidFill>
              </a:rPr>
              <a:t>THE NVIA </a:t>
            </a:r>
            <a:r>
              <a:rPr lang="es-ES" b="1" dirty="0" smtClean="0">
                <a:solidFill>
                  <a:srgbClr val="00B0F0"/>
                </a:solidFill>
              </a:rPr>
              <a:t>GROUP</a:t>
            </a:r>
            <a:r>
              <a:rPr lang="es-ES" b="1" dirty="0">
                <a:solidFill>
                  <a:srgbClr val="00B0F0"/>
                </a:solidFill>
              </a:rPr>
              <a:t>: </a:t>
            </a:r>
            <a:r>
              <a:rPr lang="es-ES" b="1" dirty="0" smtClean="0">
                <a:solidFill>
                  <a:srgbClr val="00B0F0"/>
                </a:solidFill>
              </a:rPr>
              <a:t>SMS (Short </a:t>
            </a:r>
            <a:r>
              <a:rPr lang="es-ES" b="1" dirty="0" err="1" smtClean="0">
                <a:solidFill>
                  <a:srgbClr val="00B0F0"/>
                </a:solidFill>
              </a:rPr>
              <a:t>Message</a:t>
            </a:r>
            <a:r>
              <a:rPr lang="es-ES" b="1" dirty="0" smtClean="0">
                <a:solidFill>
                  <a:srgbClr val="00B0F0"/>
                </a:solidFill>
              </a:rPr>
              <a:t> </a:t>
            </a:r>
            <a:r>
              <a:rPr lang="es-ES" b="1" dirty="0" err="1" smtClean="0">
                <a:solidFill>
                  <a:srgbClr val="00B0F0"/>
                </a:solidFill>
              </a:rPr>
              <a:t>Service</a:t>
            </a:r>
            <a:r>
              <a:rPr lang="es-ES" b="1" dirty="0" smtClean="0">
                <a:solidFill>
                  <a:srgbClr val="00B0F0"/>
                </a:solidFill>
              </a:rPr>
              <a:t>)</a:t>
            </a:r>
            <a:endParaRPr lang="en-US" b="1" dirty="0">
              <a:solidFill>
                <a:srgbClr val="00B0F0"/>
              </a:solidFill>
            </a:endParaRPr>
          </a:p>
        </p:txBody>
      </p:sp>
      <p:sp>
        <p:nvSpPr>
          <p:cNvPr id="3" name="CuadroTexto 1"/>
          <p:cNvSpPr txBox="1"/>
          <p:nvPr/>
        </p:nvSpPr>
        <p:spPr>
          <a:xfrm>
            <a:off x="962048" y="866017"/>
            <a:ext cx="7724751" cy="2677656"/>
          </a:xfrm>
          <a:prstGeom prst="rect">
            <a:avLst/>
          </a:prstGeom>
          <a:noFill/>
        </p:spPr>
        <p:txBody>
          <a:bodyPr wrap="square" rtlCol="0">
            <a:spAutoFit/>
          </a:bodyPr>
          <a:lstStyle/>
          <a:p>
            <a:pPr marL="171450" indent="-171450" algn="just">
              <a:buBlip>
                <a:blip r:embed="rId3"/>
              </a:buBlip>
            </a:pPr>
            <a:r>
              <a:rPr lang="en-US" sz="1200" b="1" dirty="0">
                <a:solidFill>
                  <a:schemeClr val="tx1">
                    <a:lumMod val="65000"/>
                    <a:lumOff val="35000"/>
                  </a:schemeClr>
                </a:solidFill>
              </a:rPr>
              <a:t>Alerts: </a:t>
            </a:r>
            <a:r>
              <a:rPr lang="en-US" sz="1200" dirty="0">
                <a:solidFill>
                  <a:schemeClr val="tx1">
                    <a:lumMod val="65000"/>
                    <a:lumOff val="35000"/>
                  </a:schemeClr>
                </a:solidFill>
              </a:rPr>
              <a:t>SMS enable the sending and programming of </a:t>
            </a:r>
            <a:r>
              <a:rPr lang="en-US" sz="1200" dirty="0" err="1">
                <a:solidFill>
                  <a:schemeClr val="tx1">
                    <a:lumMod val="65000"/>
                    <a:lumOff val="35000"/>
                  </a:schemeClr>
                </a:solidFill>
              </a:rPr>
              <a:t>customised</a:t>
            </a:r>
            <a:r>
              <a:rPr lang="en-US" sz="1200" dirty="0">
                <a:solidFill>
                  <a:schemeClr val="tx1">
                    <a:lumMod val="65000"/>
                    <a:lumOff val="35000"/>
                  </a:schemeClr>
                </a:solidFill>
              </a:rPr>
              <a:t> alerts</a:t>
            </a:r>
          </a:p>
          <a:p>
            <a:pPr marL="171450" indent="-171450" algn="just">
              <a:buBlip>
                <a:blip r:embed="rId3"/>
              </a:buBlip>
            </a:pPr>
            <a:endParaRPr lang="en-US" sz="1200" b="1"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Reminders: </a:t>
            </a:r>
            <a:r>
              <a:rPr lang="en-US" sz="1200" dirty="0">
                <a:solidFill>
                  <a:schemeClr val="tx1">
                    <a:lumMod val="65000"/>
                    <a:lumOff val="35000"/>
                  </a:schemeClr>
                </a:solidFill>
              </a:rPr>
              <a:t>SMS can serve as reminders for banking operations</a:t>
            </a:r>
          </a:p>
          <a:p>
            <a:pPr marL="171450" indent="-171450" algn="just">
              <a:buBlip>
                <a:blip r:embed="rId3"/>
              </a:buBlip>
            </a:pPr>
            <a:endParaRPr lang="en-US" sz="1200" b="1"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Notifications: </a:t>
            </a:r>
            <a:r>
              <a:rPr lang="en-US" sz="1200" dirty="0">
                <a:solidFill>
                  <a:schemeClr val="tx1">
                    <a:lumMod val="65000"/>
                    <a:lumOff val="35000"/>
                  </a:schemeClr>
                </a:solidFill>
              </a:rPr>
              <a:t>SMS can notify user about movements in accounts, </a:t>
            </a:r>
            <a:endParaRPr lang="en-US" sz="1200" dirty="0" smtClean="0">
              <a:solidFill>
                <a:schemeClr val="tx1">
                  <a:lumMod val="65000"/>
                  <a:lumOff val="35000"/>
                </a:schemeClr>
              </a:solidFill>
            </a:endParaRPr>
          </a:p>
          <a:p>
            <a:pPr algn="just"/>
            <a:r>
              <a:rPr lang="en-US" sz="1200" dirty="0" smtClean="0">
                <a:solidFill>
                  <a:schemeClr val="tx1">
                    <a:lumMod val="65000"/>
                    <a:lumOff val="35000"/>
                  </a:schemeClr>
                </a:solidFill>
              </a:rPr>
              <a:t>credit </a:t>
            </a:r>
            <a:r>
              <a:rPr lang="en-US" sz="1200" dirty="0">
                <a:solidFill>
                  <a:schemeClr val="tx1">
                    <a:lumMod val="65000"/>
                    <a:lumOff val="35000"/>
                  </a:schemeClr>
                </a:solidFill>
              </a:rPr>
              <a:t>and debit cards</a:t>
            </a:r>
          </a:p>
          <a:p>
            <a:pPr marL="171450" indent="-171450" algn="just">
              <a:buBlip>
                <a:blip r:embed="rId3"/>
              </a:buBlip>
            </a:pPr>
            <a:endParaRPr lang="en-US" sz="1200" b="1"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One-time operations </a:t>
            </a:r>
            <a:r>
              <a:rPr lang="en-US" sz="1200" dirty="0">
                <a:solidFill>
                  <a:schemeClr val="tx1">
                    <a:lumMod val="65000"/>
                    <a:lumOff val="35000"/>
                  </a:schemeClr>
                </a:solidFill>
              </a:rPr>
              <a:t>can be confirmed by sending a PIN code in a SMS</a:t>
            </a:r>
          </a:p>
          <a:p>
            <a:pPr marL="171450" indent="-171450" algn="just">
              <a:buBlip>
                <a:blip r:embed="rId3"/>
              </a:buBlip>
            </a:pPr>
            <a:endParaRPr lang="en-US" sz="1200" b="1"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SMS help </a:t>
            </a:r>
            <a:r>
              <a:rPr lang="en-US" sz="1200" b="1" dirty="0">
                <a:solidFill>
                  <a:schemeClr val="tx1">
                    <a:lumMod val="65000"/>
                    <a:lumOff val="35000"/>
                  </a:schemeClr>
                </a:solidFill>
              </a:rPr>
              <a:t>prevent robbery</a:t>
            </a:r>
          </a:p>
          <a:p>
            <a:pPr marL="171450" indent="-171450" algn="just">
              <a:buBlip>
                <a:blip r:embed="rId3"/>
              </a:buBlip>
            </a:pPr>
            <a:endParaRPr lang="en-US" sz="1200" b="1"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SMS can notify </a:t>
            </a:r>
            <a:r>
              <a:rPr lang="en-US" sz="1200" b="1" dirty="0">
                <a:solidFill>
                  <a:schemeClr val="tx1">
                    <a:lumMod val="65000"/>
                    <a:lumOff val="35000"/>
                  </a:schemeClr>
                </a:solidFill>
              </a:rPr>
              <a:t>promotions and special offers</a:t>
            </a:r>
          </a:p>
          <a:p>
            <a:pPr algn="just"/>
            <a:endParaRPr lang="es-ES" sz="1200" b="1" dirty="0">
              <a:solidFill>
                <a:schemeClr val="tx1">
                  <a:lumMod val="65000"/>
                  <a:lumOff val="35000"/>
                </a:schemeClr>
              </a:solidFill>
            </a:endParaRPr>
          </a:p>
          <a:p>
            <a:pPr algn="just"/>
            <a:endParaRPr lang="es-ES" sz="1200" b="1" dirty="0">
              <a:solidFill>
                <a:schemeClr val="tx1">
                  <a:lumMod val="65000"/>
                  <a:lumOff val="35000"/>
                </a:schemeClr>
              </a:solidFill>
            </a:endParaRPr>
          </a:p>
        </p:txBody>
      </p:sp>
    </p:spTree>
    <p:extLst>
      <p:ext uri="{BB962C8B-B14F-4D97-AF65-F5344CB8AC3E}">
        <p14:creationId xmlns:p14="http://schemas.microsoft.com/office/powerpoint/2010/main" val="45347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39777" y="323634"/>
            <a:ext cx="7447022" cy="369332"/>
          </a:xfrm>
          <a:prstGeom prst="rect">
            <a:avLst/>
          </a:prstGeom>
          <a:noFill/>
        </p:spPr>
        <p:txBody>
          <a:bodyPr wrap="square" rtlCol="0">
            <a:spAutoFit/>
          </a:bodyPr>
          <a:lstStyle/>
          <a:p>
            <a:r>
              <a:rPr lang="es-ES" b="1" dirty="0">
                <a:solidFill>
                  <a:srgbClr val="00B0F0"/>
                </a:solidFill>
              </a:rPr>
              <a:t>THE NVIA </a:t>
            </a:r>
            <a:r>
              <a:rPr lang="es-ES" b="1" dirty="0" smtClean="0">
                <a:solidFill>
                  <a:srgbClr val="00B0F0"/>
                </a:solidFill>
              </a:rPr>
              <a:t>GROUP</a:t>
            </a:r>
            <a:r>
              <a:rPr lang="es-ES" b="1" dirty="0">
                <a:solidFill>
                  <a:srgbClr val="00B0F0"/>
                </a:solidFill>
              </a:rPr>
              <a:t>: </a:t>
            </a:r>
            <a:r>
              <a:rPr lang="es-ES" b="1" dirty="0" smtClean="0">
                <a:solidFill>
                  <a:srgbClr val="00B0F0"/>
                </a:solidFill>
              </a:rPr>
              <a:t>IVR (</a:t>
            </a:r>
            <a:r>
              <a:rPr lang="es-ES" b="1" dirty="0" err="1" smtClean="0">
                <a:solidFill>
                  <a:srgbClr val="00B0F0"/>
                </a:solidFill>
              </a:rPr>
              <a:t>Interactive</a:t>
            </a:r>
            <a:r>
              <a:rPr lang="es-ES" b="1" dirty="0" smtClean="0">
                <a:solidFill>
                  <a:srgbClr val="00B0F0"/>
                </a:solidFill>
              </a:rPr>
              <a:t> </a:t>
            </a:r>
            <a:r>
              <a:rPr lang="es-ES" b="1" dirty="0" err="1" smtClean="0">
                <a:solidFill>
                  <a:srgbClr val="00B0F0"/>
                </a:solidFill>
              </a:rPr>
              <a:t>Voice</a:t>
            </a:r>
            <a:r>
              <a:rPr lang="es-ES" b="1" dirty="0" smtClean="0">
                <a:solidFill>
                  <a:srgbClr val="00B0F0"/>
                </a:solidFill>
              </a:rPr>
              <a:t> Response)</a:t>
            </a:r>
            <a:endParaRPr lang="en-US" b="1" dirty="0">
              <a:solidFill>
                <a:srgbClr val="00B0F0"/>
              </a:solidFill>
            </a:endParaRPr>
          </a:p>
        </p:txBody>
      </p:sp>
      <p:sp>
        <p:nvSpPr>
          <p:cNvPr id="3" name="CuadroTexto 1"/>
          <p:cNvSpPr txBox="1"/>
          <p:nvPr/>
        </p:nvSpPr>
        <p:spPr>
          <a:xfrm>
            <a:off x="809648" y="780292"/>
            <a:ext cx="7724751" cy="2677656"/>
          </a:xfrm>
          <a:prstGeom prst="rect">
            <a:avLst/>
          </a:prstGeom>
          <a:noFill/>
        </p:spPr>
        <p:txBody>
          <a:bodyPr wrap="square" rtlCol="0">
            <a:spAutoFit/>
          </a:bodyPr>
          <a:lstStyle/>
          <a:p>
            <a:pPr marL="171450" indent="-171450" algn="just">
              <a:buBlip>
                <a:blip r:embed="rId3"/>
              </a:buBlip>
            </a:pPr>
            <a:r>
              <a:rPr lang="en-US" sz="1200" dirty="0">
                <a:solidFill>
                  <a:schemeClr val="tx1">
                    <a:lumMod val="65000"/>
                    <a:lumOff val="35000"/>
                  </a:schemeClr>
                </a:solidFill>
              </a:rPr>
              <a:t>User can manage or automate bank operations via IVR, </a:t>
            </a:r>
            <a:r>
              <a:rPr lang="en-US" sz="1200" dirty="0" smtClean="0">
                <a:solidFill>
                  <a:schemeClr val="tx1">
                    <a:lumMod val="65000"/>
                    <a:lumOff val="35000"/>
                  </a:schemeClr>
                </a:solidFill>
              </a:rPr>
              <a:t>a technology that </a:t>
            </a:r>
            <a:r>
              <a:rPr lang="en-US" sz="1200" b="1" dirty="0">
                <a:solidFill>
                  <a:schemeClr val="tx1">
                    <a:lumMod val="65000"/>
                    <a:lumOff val="35000"/>
                  </a:schemeClr>
                </a:solidFill>
              </a:rPr>
              <a:t>enables user interactivity via a phone call</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Clients interact with the company's system by using their own voice (</a:t>
            </a:r>
            <a:r>
              <a:rPr lang="en-US" sz="1200" b="1" dirty="0">
                <a:solidFill>
                  <a:schemeClr val="tx1">
                    <a:lumMod val="65000"/>
                    <a:lumOff val="35000"/>
                  </a:schemeClr>
                </a:solidFill>
              </a:rPr>
              <a:t>speech recognition</a:t>
            </a:r>
            <a:r>
              <a:rPr lang="en-US" sz="1200" dirty="0">
                <a:solidFill>
                  <a:schemeClr val="tx1">
                    <a:lumMod val="65000"/>
                    <a:lumOff val="35000"/>
                  </a:schemeClr>
                </a:solidFill>
              </a:rPr>
              <a:t>) or by pressing buttons on their </a:t>
            </a:r>
            <a:r>
              <a:rPr lang="en-US" sz="1200" b="1" dirty="0">
                <a:solidFill>
                  <a:schemeClr val="tx1">
                    <a:lumMod val="65000"/>
                    <a:lumOff val="35000"/>
                  </a:schemeClr>
                </a:solidFill>
              </a:rPr>
              <a:t>telephone keypad</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IVR systems recognize a wide range of user's answers and are prepared to offer different options when in doubt</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IVR is perfect for </a:t>
            </a:r>
            <a:r>
              <a:rPr lang="en-US" sz="1200" b="1" dirty="0">
                <a:solidFill>
                  <a:schemeClr val="tx1">
                    <a:lumMod val="65000"/>
                    <a:lumOff val="35000"/>
                  </a:schemeClr>
                </a:solidFill>
              </a:rPr>
              <a:t>marketing actions, surveys, customer satisfaction surveys, incidents, notifying</a:t>
            </a:r>
            <a:r>
              <a:rPr lang="en-US" sz="1200" dirty="0">
                <a:solidFill>
                  <a:schemeClr val="tx1">
                    <a:lumMod val="65000"/>
                    <a:lumOff val="35000"/>
                  </a:schemeClr>
                </a:solidFill>
              </a:rPr>
              <a:t> available balance, etc.</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NVIA's Kernel counts with a powerful status manager that allows an </a:t>
            </a:r>
            <a:r>
              <a:rPr lang="en-US" sz="1200" b="1" dirty="0">
                <a:solidFill>
                  <a:schemeClr val="tx1">
                    <a:lumMod val="65000"/>
                    <a:lumOff val="35000"/>
                  </a:schemeClr>
                </a:solidFill>
              </a:rPr>
              <a:t>easy and instant  service configuration</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NVIA has it's own statistical system that allows </a:t>
            </a:r>
            <a:r>
              <a:rPr lang="en-US" sz="1200" b="1" dirty="0">
                <a:solidFill>
                  <a:schemeClr val="tx1">
                    <a:lumMod val="65000"/>
                    <a:lumOff val="35000"/>
                  </a:schemeClr>
                </a:solidFill>
              </a:rPr>
              <a:t>the optimization of resources</a:t>
            </a:r>
            <a:r>
              <a:rPr lang="en-US" sz="1200" dirty="0">
                <a:solidFill>
                  <a:schemeClr val="tx1">
                    <a:lumMod val="65000"/>
                    <a:lumOff val="35000"/>
                  </a:schemeClr>
                </a:solidFill>
              </a:rPr>
              <a:t>, specially the ones related to customer care, thus </a:t>
            </a:r>
            <a:r>
              <a:rPr lang="en-US" sz="1200" b="1" dirty="0">
                <a:solidFill>
                  <a:schemeClr val="tx1">
                    <a:lumMod val="65000"/>
                    <a:lumOff val="35000"/>
                  </a:schemeClr>
                </a:solidFill>
              </a:rPr>
              <a:t>increasing the quality of the services and decreasing operational costs</a:t>
            </a:r>
            <a:endParaRPr lang="es-ES" sz="1200" b="1" dirty="0">
              <a:solidFill>
                <a:schemeClr val="tx1">
                  <a:lumMod val="65000"/>
                  <a:lumOff val="35000"/>
                </a:schemeClr>
              </a:solidFill>
            </a:endParaRPr>
          </a:p>
          <a:p>
            <a:pPr algn="just"/>
            <a:endParaRPr lang="es-ES" sz="1200" b="1" dirty="0">
              <a:solidFill>
                <a:schemeClr val="tx1">
                  <a:lumMod val="65000"/>
                  <a:lumOff val="35000"/>
                </a:schemeClr>
              </a:solidFill>
            </a:endParaRPr>
          </a:p>
        </p:txBody>
      </p:sp>
    </p:spTree>
    <p:extLst>
      <p:ext uri="{BB962C8B-B14F-4D97-AF65-F5344CB8AC3E}">
        <p14:creationId xmlns:p14="http://schemas.microsoft.com/office/powerpoint/2010/main" val="1000255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39777" y="323634"/>
            <a:ext cx="7447022" cy="369332"/>
          </a:xfrm>
          <a:prstGeom prst="rect">
            <a:avLst/>
          </a:prstGeom>
          <a:noFill/>
        </p:spPr>
        <p:txBody>
          <a:bodyPr wrap="square" rtlCol="0">
            <a:spAutoFit/>
          </a:bodyPr>
          <a:lstStyle/>
          <a:p>
            <a:r>
              <a:rPr lang="es-ES" b="1" dirty="0">
                <a:solidFill>
                  <a:srgbClr val="00B0F0"/>
                </a:solidFill>
              </a:rPr>
              <a:t>THE NVIA </a:t>
            </a:r>
            <a:r>
              <a:rPr lang="es-ES" b="1" dirty="0" smtClean="0">
                <a:solidFill>
                  <a:srgbClr val="00B0F0"/>
                </a:solidFill>
              </a:rPr>
              <a:t>GROUP</a:t>
            </a:r>
            <a:r>
              <a:rPr lang="es-ES" b="1" dirty="0">
                <a:solidFill>
                  <a:srgbClr val="00B0F0"/>
                </a:solidFill>
              </a:rPr>
              <a:t>: </a:t>
            </a:r>
            <a:r>
              <a:rPr lang="es-ES" b="1" dirty="0" smtClean="0">
                <a:solidFill>
                  <a:srgbClr val="00B0F0"/>
                </a:solidFill>
              </a:rPr>
              <a:t>Ad Server </a:t>
            </a:r>
            <a:endParaRPr lang="en-US" b="1" dirty="0">
              <a:solidFill>
                <a:srgbClr val="00B0F0"/>
              </a:solidFill>
            </a:endParaRPr>
          </a:p>
        </p:txBody>
      </p:sp>
      <p:sp>
        <p:nvSpPr>
          <p:cNvPr id="3" name="CuadroTexto 1"/>
          <p:cNvSpPr txBox="1"/>
          <p:nvPr/>
        </p:nvSpPr>
        <p:spPr>
          <a:xfrm>
            <a:off x="962048" y="866017"/>
            <a:ext cx="7724751" cy="2677656"/>
          </a:xfrm>
          <a:prstGeom prst="rect">
            <a:avLst/>
          </a:prstGeom>
          <a:noFill/>
        </p:spPr>
        <p:txBody>
          <a:bodyPr wrap="square" rtlCol="0">
            <a:spAutoFit/>
          </a:bodyPr>
          <a:lstStyle/>
          <a:p>
            <a:pPr marL="171450" indent="-171450" algn="just">
              <a:buBlip>
                <a:blip r:embed="rId3"/>
              </a:buBlip>
            </a:pPr>
            <a:r>
              <a:rPr lang="en-US" sz="1200" dirty="0">
                <a:solidFill>
                  <a:schemeClr val="tx1">
                    <a:lumMod val="65000"/>
                    <a:lumOff val="35000"/>
                  </a:schemeClr>
                </a:solidFill>
              </a:rPr>
              <a:t>NVIA counts with a </a:t>
            </a:r>
            <a:r>
              <a:rPr lang="en-US" sz="1200" b="1" dirty="0">
                <a:solidFill>
                  <a:schemeClr val="tx1">
                    <a:lumMod val="65000"/>
                    <a:lumOff val="35000"/>
                  </a:schemeClr>
                </a:solidFill>
              </a:rPr>
              <a:t>self-developed Ad Server capable of delivering 1.200.000 impressions per day</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dirty="0">
                <a:solidFill>
                  <a:schemeClr val="tx1">
                    <a:lumMod val="65000"/>
                    <a:lumOff val="35000"/>
                  </a:schemeClr>
                </a:solidFill>
              </a:rPr>
              <a:t>A dedicated server manages ads in </a:t>
            </a:r>
            <a:r>
              <a:rPr lang="en-US" sz="1200" b="1" dirty="0">
                <a:solidFill>
                  <a:schemeClr val="tx1">
                    <a:lumMod val="65000"/>
                    <a:lumOff val="35000"/>
                  </a:schemeClr>
                </a:solidFill>
              </a:rPr>
              <a:t>multiple portals, apps, online stores and e-commerce products</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Integrated campaign management</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Smart positioning of campaigns </a:t>
            </a:r>
            <a:r>
              <a:rPr lang="en-US" sz="1200" dirty="0">
                <a:solidFill>
                  <a:schemeClr val="tx1">
                    <a:lumMod val="65000"/>
                    <a:lumOff val="35000"/>
                  </a:schemeClr>
                </a:solidFill>
              </a:rPr>
              <a:t>considering different display areas. Mobile networks included.</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Expense optimization </a:t>
            </a:r>
            <a:r>
              <a:rPr lang="en-US" sz="1200" dirty="0">
                <a:solidFill>
                  <a:schemeClr val="tx1">
                    <a:lumMod val="65000"/>
                    <a:lumOff val="35000"/>
                  </a:schemeClr>
                </a:solidFill>
              </a:rPr>
              <a:t>thanks to our system of alerts and a </a:t>
            </a:r>
            <a:r>
              <a:rPr lang="en-US" sz="1200" dirty="0" smtClean="0">
                <a:solidFill>
                  <a:schemeClr val="tx1">
                    <a:lumMod val="65000"/>
                    <a:lumOff val="35000"/>
                  </a:schemeClr>
                </a:solidFill>
              </a:rPr>
              <a:t>real-time </a:t>
            </a:r>
            <a:r>
              <a:rPr lang="en-US" sz="1200" dirty="0">
                <a:solidFill>
                  <a:schemeClr val="tx1">
                    <a:lumMod val="65000"/>
                    <a:lumOff val="35000"/>
                  </a:schemeClr>
                </a:solidFill>
              </a:rPr>
              <a:t>updated control panel.</a:t>
            </a:r>
          </a:p>
          <a:p>
            <a:pPr marL="171450" indent="-171450" algn="just">
              <a:buBlip>
                <a:blip r:embed="rId3"/>
              </a:buBlip>
            </a:pPr>
            <a:endParaRPr lang="en-US" sz="1200" dirty="0">
              <a:solidFill>
                <a:schemeClr val="tx1">
                  <a:lumMod val="65000"/>
                  <a:lumOff val="35000"/>
                </a:schemeClr>
              </a:solidFill>
            </a:endParaRPr>
          </a:p>
          <a:p>
            <a:pPr marL="171450" indent="-171450" algn="just">
              <a:buBlip>
                <a:blip r:embed="rId3"/>
              </a:buBlip>
            </a:pPr>
            <a:r>
              <a:rPr lang="en-US" sz="1200" b="1" dirty="0">
                <a:solidFill>
                  <a:schemeClr val="tx1">
                    <a:lumMod val="65000"/>
                    <a:lumOff val="35000"/>
                  </a:schemeClr>
                </a:solidFill>
              </a:rPr>
              <a:t>Reports and statistics</a:t>
            </a:r>
            <a:endParaRPr lang="es-ES" sz="1200" b="1" dirty="0">
              <a:solidFill>
                <a:schemeClr val="tx1">
                  <a:lumMod val="65000"/>
                  <a:lumOff val="35000"/>
                </a:schemeClr>
              </a:solidFill>
            </a:endParaRPr>
          </a:p>
          <a:p>
            <a:pPr marL="171450" indent="-171450" algn="just">
              <a:buBlip>
                <a:blip r:embed="rId3"/>
              </a:buBlip>
            </a:pPr>
            <a:endParaRPr lang="es-ES" sz="1200" b="1" dirty="0" smtClean="0">
              <a:solidFill>
                <a:schemeClr val="tx1">
                  <a:lumMod val="65000"/>
                  <a:lumOff val="35000"/>
                </a:schemeClr>
              </a:solidFill>
            </a:endParaRPr>
          </a:p>
          <a:p>
            <a:pPr algn="just"/>
            <a:endParaRPr lang="es-ES" sz="1200" b="1" dirty="0">
              <a:solidFill>
                <a:schemeClr val="tx1">
                  <a:lumMod val="65000"/>
                  <a:lumOff val="35000"/>
                </a:schemeClr>
              </a:solidFill>
            </a:endParaRPr>
          </a:p>
          <a:p>
            <a:pPr algn="just"/>
            <a:endParaRPr lang="es-ES" sz="1200" b="1" dirty="0">
              <a:solidFill>
                <a:schemeClr val="tx1">
                  <a:lumMod val="65000"/>
                  <a:lumOff val="35000"/>
                </a:schemeClr>
              </a:solidFill>
            </a:endParaRPr>
          </a:p>
        </p:txBody>
      </p:sp>
    </p:spTree>
    <p:extLst>
      <p:ext uri="{BB962C8B-B14F-4D97-AF65-F5344CB8AC3E}">
        <p14:creationId xmlns:p14="http://schemas.microsoft.com/office/powerpoint/2010/main" val="1836723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4 Rectángulo"/>
          <p:cNvSpPr/>
          <p:nvPr/>
        </p:nvSpPr>
        <p:spPr>
          <a:xfrm>
            <a:off x="4852997" y="4257765"/>
            <a:ext cx="2519353" cy="866864"/>
          </a:xfrm>
          <a:prstGeom prst="rect">
            <a:avLst/>
          </a:prstGeom>
          <a:solidFill>
            <a:srgbClr val="007BB6">
              <a:alpha val="80000"/>
            </a:srgbClr>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CuadroTexto 1"/>
          <p:cNvSpPr txBox="1"/>
          <p:nvPr/>
        </p:nvSpPr>
        <p:spPr>
          <a:xfrm>
            <a:off x="947749" y="999367"/>
            <a:ext cx="3876674" cy="830997"/>
          </a:xfrm>
          <a:prstGeom prst="rect">
            <a:avLst/>
          </a:prstGeom>
          <a:noFill/>
        </p:spPr>
        <p:txBody>
          <a:bodyPr wrap="square" rtlCol="0">
            <a:spAutoFit/>
          </a:bodyPr>
          <a:lstStyle/>
          <a:p>
            <a:pPr algn="just"/>
            <a:r>
              <a:rPr lang="en-US" sz="1200" b="1" dirty="0">
                <a:solidFill>
                  <a:schemeClr val="tx1">
                    <a:lumMod val="65000"/>
                    <a:lumOff val="35000"/>
                  </a:schemeClr>
                </a:solidFill>
              </a:rPr>
              <a:t>The professionalism, quality and safety of our products </a:t>
            </a:r>
            <a:r>
              <a:rPr lang="en-US" sz="1200" dirty="0">
                <a:solidFill>
                  <a:schemeClr val="tx1">
                    <a:lumMod val="65000"/>
                    <a:lumOff val="35000"/>
                  </a:schemeClr>
                </a:solidFill>
              </a:rPr>
              <a:t>have made possible for NVIA to service large multinational bank corporations such as  Barclays, Santander or </a:t>
            </a:r>
            <a:r>
              <a:rPr lang="en-US" sz="1200" dirty="0" err="1">
                <a:solidFill>
                  <a:schemeClr val="tx1">
                    <a:lumMod val="65000"/>
                    <a:lumOff val="35000"/>
                  </a:schemeClr>
                </a:solidFill>
              </a:rPr>
              <a:t>Banco</a:t>
            </a:r>
            <a:r>
              <a:rPr lang="en-US" sz="1200" dirty="0">
                <a:solidFill>
                  <a:schemeClr val="tx1">
                    <a:lumMod val="65000"/>
                    <a:lumOff val="35000"/>
                  </a:schemeClr>
                </a:solidFill>
              </a:rPr>
              <a:t> </a:t>
            </a:r>
            <a:r>
              <a:rPr lang="en-US" sz="1200" dirty="0" err="1">
                <a:solidFill>
                  <a:schemeClr val="tx1">
                    <a:lumMod val="65000"/>
                    <a:lumOff val="35000"/>
                  </a:schemeClr>
                </a:solidFill>
              </a:rPr>
              <a:t>Espirito</a:t>
            </a:r>
            <a:r>
              <a:rPr lang="en-US" sz="1200" dirty="0">
                <a:solidFill>
                  <a:schemeClr val="tx1">
                    <a:lumMod val="65000"/>
                    <a:lumOff val="35000"/>
                  </a:schemeClr>
                </a:solidFill>
              </a:rPr>
              <a:t> Santo.</a:t>
            </a:r>
            <a:endParaRPr lang="es-ES" sz="1200" dirty="0" smtClean="0">
              <a:solidFill>
                <a:schemeClr val="tx1">
                  <a:lumMod val="65000"/>
                  <a:lumOff val="35000"/>
                </a:schemeClr>
              </a:solidFill>
            </a:endParaRPr>
          </a:p>
        </p:txBody>
      </p:sp>
      <p:sp>
        <p:nvSpPr>
          <p:cNvPr id="4" name="3 CuadroTexto"/>
          <p:cNvSpPr txBox="1"/>
          <p:nvPr/>
        </p:nvSpPr>
        <p:spPr>
          <a:xfrm>
            <a:off x="1239777" y="323634"/>
            <a:ext cx="6801563" cy="369332"/>
          </a:xfrm>
          <a:prstGeom prst="rect">
            <a:avLst/>
          </a:prstGeom>
          <a:noFill/>
        </p:spPr>
        <p:txBody>
          <a:bodyPr wrap="square" rtlCol="0">
            <a:spAutoFit/>
          </a:bodyPr>
          <a:lstStyle/>
          <a:p>
            <a:r>
              <a:rPr lang="es-ES" b="1" dirty="0">
                <a:solidFill>
                  <a:srgbClr val="00B0F0"/>
                </a:solidFill>
              </a:rPr>
              <a:t>THE NVIA GROUP:	 SUCCESS CASES</a:t>
            </a:r>
            <a:endParaRPr lang="en-US" b="1" dirty="0">
              <a:solidFill>
                <a:srgbClr val="00B0F0"/>
              </a:solidFill>
            </a:endParaRPr>
          </a:p>
        </p:txBody>
      </p:sp>
      <p:sp>
        <p:nvSpPr>
          <p:cNvPr id="2" name="1 CuadroTexto"/>
          <p:cNvSpPr txBox="1"/>
          <p:nvPr/>
        </p:nvSpPr>
        <p:spPr>
          <a:xfrm>
            <a:off x="4862523" y="4257764"/>
            <a:ext cx="2519352" cy="1015663"/>
          </a:xfrm>
          <a:prstGeom prst="rect">
            <a:avLst/>
          </a:prstGeom>
          <a:noFill/>
        </p:spPr>
        <p:txBody>
          <a:bodyPr wrap="square" rtlCol="0">
            <a:spAutoFit/>
          </a:bodyPr>
          <a:lstStyle/>
          <a:p>
            <a:r>
              <a:rPr lang="en-US" sz="1200" dirty="0">
                <a:solidFill>
                  <a:schemeClr val="bg1"/>
                </a:solidFill>
              </a:rPr>
              <a:t>[Your Bank] notification at 04-DEC-13: your account XXXXXXXXXXXXXX is </a:t>
            </a:r>
            <a:r>
              <a:rPr lang="en-US" sz="1200" dirty="0" err="1">
                <a:solidFill>
                  <a:schemeClr val="bg1"/>
                </a:solidFill>
              </a:rPr>
              <a:t>overdrown</a:t>
            </a:r>
            <a:r>
              <a:rPr lang="en-US" sz="1200" dirty="0">
                <a:solidFill>
                  <a:schemeClr val="bg1"/>
                </a:solidFill>
              </a:rPr>
              <a:t> by $90,07. Please visit your office to regularize situation.</a:t>
            </a:r>
            <a:r>
              <a:rPr lang="es-ES" sz="1200" dirty="0">
                <a:solidFill>
                  <a:schemeClr val="bg1"/>
                </a:solidFill>
              </a:rPr>
              <a:t/>
            </a:r>
            <a:br>
              <a:rPr lang="es-ES" sz="1200" dirty="0">
                <a:solidFill>
                  <a:schemeClr val="bg1"/>
                </a:solidFill>
              </a:rPr>
            </a:br>
            <a:endParaRPr lang="es-ES" sz="1200" dirty="0">
              <a:solidFill>
                <a:schemeClr val="bg1"/>
              </a:solidFill>
            </a:endParaRPr>
          </a:p>
        </p:txBody>
      </p:sp>
      <p:sp>
        <p:nvSpPr>
          <p:cNvPr id="6" name="5 Rectángulo"/>
          <p:cNvSpPr/>
          <p:nvPr/>
        </p:nvSpPr>
        <p:spPr>
          <a:xfrm>
            <a:off x="766773" y="3914775"/>
            <a:ext cx="2509827" cy="860346"/>
          </a:xfrm>
          <a:prstGeom prst="rect">
            <a:avLst/>
          </a:prstGeom>
          <a:solidFill>
            <a:srgbClr val="007BB6">
              <a:alpha val="80000"/>
            </a:srgbClr>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6 CuadroTexto"/>
          <p:cNvSpPr txBox="1"/>
          <p:nvPr/>
        </p:nvSpPr>
        <p:spPr>
          <a:xfrm>
            <a:off x="757248" y="3914774"/>
            <a:ext cx="2519352" cy="1200329"/>
          </a:xfrm>
          <a:prstGeom prst="rect">
            <a:avLst/>
          </a:prstGeom>
          <a:noFill/>
        </p:spPr>
        <p:txBody>
          <a:bodyPr wrap="square" rtlCol="0">
            <a:spAutoFit/>
          </a:bodyPr>
          <a:lstStyle/>
          <a:p>
            <a:pPr algn="just"/>
            <a:r>
              <a:rPr lang="en-US" sz="1200" dirty="0" smtClean="0">
                <a:solidFill>
                  <a:schemeClr val="bg1"/>
                </a:solidFill>
              </a:rPr>
              <a:t>The </a:t>
            </a:r>
            <a:r>
              <a:rPr lang="en-US" sz="1200" dirty="0">
                <a:solidFill>
                  <a:schemeClr val="bg1"/>
                </a:solidFill>
              </a:rPr>
              <a:t>receipt of your credit card ending in XXXX will be sent to your account on 05/12/2013. To unsubscribe: [web] Helpline 90XXXX500</a:t>
            </a:r>
            <a:r>
              <a:rPr lang="es-ES" sz="1200" dirty="0" smtClean="0">
                <a:solidFill>
                  <a:schemeClr val="bg1"/>
                </a:solidFill>
              </a:rPr>
              <a:t>.</a:t>
            </a:r>
            <a:r>
              <a:rPr lang="es-ES" sz="1200" dirty="0">
                <a:solidFill>
                  <a:schemeClr val="bg1"/>
                </a:solidFill>
              </a:rPr>
              <a:t/>
            </a:r>
            <a:br>
              <a:rPr lang="es-ES" sz="1200" dirty="0">
                <a:solidFill>
                  <a:schemeClr val="bg1"/>
                </a:solidFill>
              </a:rPr>
            </a:br>
            <a:r>
              <a:rPr lang="es-ES" sz="1200" dirty="0">
                <a:solidFill>
                  <a:schemeClr val="bg1"/>
                </a:solidFill>
              </a:rPr>
              <a:t/>
            </a:r>
            <a:br>
              <a:rPr lang="es-ES" sz="1200" dirty="0">
                <a:solidFill>
                  <a:schemeClr val="bg1"/>
                </a:solidFill>
              </a:rPr>
            </a:br>
            <a:endParaRPr lang="es-ES" sz="1200" dirty="0">
              <a:solidFill>
                <a:schemeClr val="bg1"/>
              </a:solidFill>
            </a:endParaRPr>
          </a:p>
        </p:txBody>
      </p:sp>
      <p:sp>
        <p:nvSpPr>
          <p:cNvPr id="9" name="CuadroTexto 1"/>
          <p:cNvSpPr txBox="1"/>
          <p:nvPr/>
        </p:nvSpPr>
        <p:spPr>
          <a:xfrm>
            <a:off x="942997" y="2285733"/>
            <a:ext cx="7724751" cy="1754326"/>
          </a:xfrm>
          <a:prstGeom prst="rect">
            <a:avLst/>
          </a:prstGeom>
          <a:noFill/>
        </p:spPr>
        <p:txBody>
          <a:bodyPr wrap="square" rtlCol="0">
            <a:spAutoFit/>
          </a:bodyPr>
          <a:lstStyle/>
          <a:p>
            <a:pPr algn="just"/>
            <a:r>
              <a:rPr lang="en-US" sz="1200" b="1" dirty="0">
                <a:solidFill>
                  <a:schemeClr val="tx1">
                    <a:lumMod val="65000"/>
                    <a:lumOff val="35000"/>
                  </a:schemeClr>
                </a:solidFill>
              </a:rPr>
              <a:t>Better communication means better customer care. </a:t>
            </a:r>
            <a:r>
              <a:rPr lang="en-US" sz="1200" dirty="0">
                <a:solidFill>
                  <a:schemeClr val="tx1">
                    <a:lumMod val="65000"/>
                    <a:lumOff val="35000"/>
                  </a:schemeClr>
                </a:solidFill>
              </a:rPr>
              <a:t>Our unique capacity of communicating instantly with our clients enhances user's experience and allows the flexible and quick solution of any problem that may occur, either by SMS, USSD, voice calls..</a:t>
            </a:r>
          </a:p>
          <a:p>
            <a:pPr algn="just"/>
            <a:endParaRPr lang="en-US" sz="1200" dirty="0">
              <a:solidFill>
                <a:schemeClr val="tx1">
                  <a:lumMod val="65000"/>
                  <a:lumOff val="35000"/>
                </a:schemeClr>
              </a:solidFill>
            </a:endParaRPr>
          </a:p>
          <a:p>
            <a:r>
              <a:rPr lang="en-US" sz="1200" dirty="0">
                <a:solidFill>
                  <a:schemeClr val="tx1">
                    <a:lumMod val="65000"/>
                    <a:lumOff val="35000"/>
                  </a:schemeClr>
                </a:solidFill>
              </a:rPr>
              <a:t>Promotions, payment reminders, payment notifications, balance status, brokerage activity... </a:t>
            </a:r>
            <a:r>
              <a:rPr lang="en-US" sz="1200" b="1" dirty="0">
                <a:solidFill>
                  <a:schemeClr val="tx1">
                    <a:lumMod val="65000"/>
                    <a:lumOff val="35000"/>
                  </a:schemeClr>
                </a:solidFill>
              </a:rPr>
              <a:t>the possibilities of new technologies applied to banking are endless</a:t>
            </a:r>
            <a:r>
              <a:rPr lang="en-US" sz="1200" dirty="0">
                <a:solidFill>
                  <a:schemeClr val="tx1">
                    <a:lumMod val="65000"/>
                    <a:lumOff val="35000"/>
                  </a:schemeClr>
                </a:solidFill>
              </a:rPr>
              <a:t>. All this at a speed of 600 SMS per second and </a:t>
            </a:r>
            <a:r>
              <a:rPr lang="en-US" sz="1200" b="1" dirty="0">
                <a:solidFill>
                  <a:schemeClr val="tx1">
                    <a:lumMod val="65000"/>
                    <a:lumOff val="35000"/>
                  </a:schemeClr>
                </a:solidFill>
              </a:rPr>
              <a:t>in a safe environment that prevents personal or banking data robbery and forgery.</a:t>
            </a:r>
            <a:r>
              <a:rPr lang="es-ES" sz="1200" dirty="0" smtClean="0">
                <a:solidFill>
                  <a:schemeClr val="tx1">
                    <a:lumMod val="65000"/>
                    <a:lumOff val="35000"/>
                  </a:schemeClr>
                </a:solidFill>
              </a:rPr>
              <a:t/>
            </a:r>
            <a:br>
              <a:rPr lang="es-ES" sz="1200" dirty="0" smtClean="0">
                <a:solidFill>
                  <a:schemeClr val="tx1">
                    <a:lumMod val="65000"/>
                    <a:lumOff val="35000"/>
                  </a:schemeClr>
                </a:solidFill>
              </a:rPr>
            </a:br>
            <a:r>
              <a:rPr lang="es-ES" sz="1200" dirty="0" smtClean="0">
                <a:solidFill>
                  <a:schemeClr val="tx1">
                    <a:lumMod val="65000"/>
                    <a:lumOff val="35000"/>
                  </a:schemeClr>
                </a:solidFill>
              </a:rPr>
              <a:t/>
            </a:r>
            <a:br>
              <a:rPr lang="es-ES" sz="1200" dirty="0" smtClean="0">
                <a:solidFill>
                  <a:schemeClr val="tx1">
                    <a:lumMod val="65000"/>
                    <a:lumOff val="35000"/>
                  </a:schemeClr>
                </a:solidFill>
              </a:rPr>
            </a:br>
            <a:endParaRPr lang="es-ES" sz="1200" dirty="0">
              <a:solidFill>
                <a:schemeClr val="tx1">
                  <a:lumMod val="65000"/>
                  <a:lumOff val="35000"/>
                </a:schemeClr>
              </a:solidFill>
            </a:endParaRPr>
          </a:p>
        </p:txBody>
      </p:sp>
    </p:spTree>
    <p:extLst>
      <p:ext uri="{BB962C8B-B14F-4D97-AF65-F5344CB8AC3E}">
        <p14:creationId xmlns:p14="http://schemas.microsoft.com/office/powerpoint/2010/main" val="1122716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3"/>
          <p:cNvSpPr txBox="1"/>
          <p:nvPr/>
        </p:nvSpPr>
        <p:spPr>
          <a:xfrm>
            <a:off x="1269936" y="897513"/>
            <a:ext cx="6789335" cy="3554819"/>
          </a:xfrm>
          <a:prstGeom prst="rect">
            <a:avLst/>
          </a:prstGeom>
          <a:noFill/>
        </p:spPr>
        <p:txBody>
          <a:bodyPr wrap="square" rtlCol="0">
            <a:spAutoFit/>
          </a:bodyPr>
          <a:lstStyle/>
          <a:p>
            <a:r>
              <a:rPr lang="en-US" sz="1500" b="1" dirty="0">
                <a:solidFill>
                  <a:schemeClr val="tx1">
                    <a:lumMod val="65000"/>
                    <a:lumOff val="35000"/>
                  </a:schemeClr>
                </a:solidFill>
              </a:rPr>
              <a:t>Founded in Madrid in 2001, NVIA is a worldwide model in SMS &amp; Voice services and online &amp; mobile </a:t>
            </a:r>
            <a:r>
              <a:rPr lang="en-US" sz="1500" b="1" dirty="0" smtClean="0">
                <a:solidFill>
                  <a:schemeClr val="tx1">
                    <a:lumMod val="65000"/>
                    <a:lumOff val="35000"/>
                  </a:schemeClr>
                </a:solidFill>
              </a:rPr>
              <a:t>marketing</a:t>
            </a:r>
          </a:p>
          <a:p>
            <a:endParaRPr lang="es-ES" sz="1500" b="1" dirty="0">
              <a:solidFill>
                <a:schemeClr val="tx1">
                  <a:lumMod val="65000"/>
                  <a:lumOff val="35000"/>
                </a:schemeClr>
              </a:solidFill>
            </a:endParaRPr>
          </a:p>
          <a:p>
            <a:pPr marL="285750" indent="-285750" fontAlgn="base">
              <a:buBlip>
                <a:blip r:embed="rId3"/>
              </a:buBlip>
            </a:pPr>
            <a:r>
              <a:rPr lang="en-US" sz="1500" dirty="0">
                <a:solidFill>
                  <a:schemeClr val="tx1">
                    <a:lumMod val="65000"/>
                    <a:lumOff val="35000"/>
                  </a:schemeClr>
                </a:solidFill>
              </a:rPr>
              <a:t>Direct connectivity with telecom operators in 30 </a:t>
            </a:r>
            <a:r>
              <a:rPr lang="en-US" sz="1500" dirty="0" smtClean="0">
                <a:solidFill>
                  <a:schemeClr val="tx1">
                    <a:lumMod val="65000"/>
                    <a:lumOff val="35000"/>
                  </a:schemeClr>
                </a:solidFill>
              </a:rPr>
              <a:t>countries</a:t>
            </a:r>
          </a:p>
          <a:p>
            <a:pPr marL="285750" indent="-285750" fontAlgn="base">
              <a:buBlip>
                <a:blip r:embed="rId3"/>
              </a:buBlip>
            </a:pPr>
            <a:r>
              <a:rPr lang="es-ES" sz="1500" dirty="0">
                <a:solidFill>
                  <a:schemeClr val="tx1">
                    <a:lumMod val="65000"/>
                    <a:lumOff val="35000"/>
                  </a:schemeClr>
                </a:solidFill>
              </a:rPr>
              <a:t>+ 2.000 </a:t>
            </a:r>
            <a:r>
              <a:rPr lang="es-ES" sz="1500" dirty="0" err="1">
                <a:solidFill>
                  <a:schemeClr val="tx1">
                    <a:lumMod val="65000"/>
                    <a:lumOff val="35000"/>
                  </a:schemeClr>
                </a:solidFill>
              </a:rPr>
              <a:t>international</a:t>
            </a:r>
            <a:r>
              <a:rPr lang="es-ES" sz="1500" dirty="0">
                <a:solidFill>
                  <a:schemeClr val="tx1">
                    <a:lumMod val="65000"/>
                    <a:lumOff val="35000"/>
                  </a:schemeClr>
                </a:solidFill>
              </a:rPr>
              <a:t> </a:t>
            </a:r>
            <a:r>
              <a:rPr lang="es-ES" sz="1500" dirty="0" err="1" smtClean="0">
                <a:solidFill>
                  <a:schemeClr val="tx1">
                    <a:lumMod val="65000"/>
                    <a:lumOff val="35000"/>
                  </a:schemeClr>
                </a:solidFill>
              </a:rPr>
              <a:t>clients</a:t>
            </a:r>
            <a:endParaRPr lang="es-ES" sz="1500" dirty="0" smtClean="0">
              <a:solidFill>
                <a:schemeClr val="tx1">
                  <a:lumMod val="65000"/>
                  <a:lumOff val="35000"/>
                </a:schemeClr>
              </a:solidFill>
            </a:endParaRPr>
          </a:p>
          <a:p>
            <a:pPr marL="285750" indent="-285750" fontAlgn="base">
              <a:buBlip>
                <a:blip r:embed="rId3"/>
              </a:buBlip>
            </a:pPr>
            <a:r>
              <a:rPr lang="en-US" sz="1500" dirty="0">
                <a:solidFill>
                  <a:schemeClr val="tx1">
                    <a:lumMod val="65000"/>
                    <a:lumOff val="35000"/>
                  </a:schemeClr>
                </a:solidFill>
              </a:rPr>
              <a:t>137 million SMS delivered per </a:t>
            </a:r>
            <a:r>
              <a:rPr lang="en-US" sz="1500" dirty="0" smtClean="0">
                <a:solidFill>
                  <a:schemeClr val="tx1">
                    <a:lumMod val="65000"/>
                    <a:lumOff val="35000"/>
                  </a:schemeClr>
                </a:solidFill>
              </a:rPr>
              <a:t>Day</a:t>
            </a:r>
            <a:endParaRPr lang="es-ES" sz="1500" dirty="0" smtClean="0">
              <a:solidFill>
                <a:schemeClr val="tx1">
                  <a:lumMod val="65000"/>
                  <a:lumOff val="35000"/>
                </a:schemeClr>
              </a:solidFill>
            </a:endParaRPr>
          </a:p>
          <a:p>
            <a:pPr fontAlgn="base"/>
            <a:endParaRPr lang="es-ES" sz="1500" dirty="0">
              <a:solidFill>
                <a:schemeClr val="tx1">
                  <a:lumMod val="65000"/>
                  <a:lumOff val="35000"/>
                </a:schemeClr>
              </a:solidFill>
            </a:endParaRPr>
          </a:p>
          <a:p>
            <a:r>
              <a:rPr lang="en-US" sz="1500" b="1" dirty="0">
                <a:solidFill>
                  <a:schemeClr val="tx1">
                    <a:lumMod val="65000"/>
                    <a:lumOff val="35000"/>
                  </a:schemeClr>
                </a:solidFill>
              </a:rPr>
              <a:t>NVIA condenses in </a:t>
            </a:r>
            <a:r>
              <a:rPr lang="en-US" sz="1500" b="1" dirty="0" smtClean="0">
                <a:solidFill>
                  <a:schemeClr val="tx1">
                    <a:lumMod val="65000"/>
                    <a:lumOff val="35000"/>
                  </a:schemeClr>
                </a:solidFill>
              </a:rPr>
              <a:t>one </a:t>
            </a:r>
            <a:r>
              <a:rPr lang="en-US" sz="1500" b="1" dirty="0">
                <a:solidFill>
                  <a:schemeClr val="tx1">
                    <a:lumMod val="65000"/>
                    <a:lumOff val="35000"/>
                  </a:schemeClr>
                </a:solidFill>
              </a:rPr>
              <a:t>company all the know-how, experience and security that your company </a:t>
            </a:r>
            <a:r>
              <a:rPr lang="en-US" sz="1500" b="1" dirty="0" smtClean="0">
                <a:solidFill>
                  <a:schemeClr val="tx1">
                    <a:lumMod val="65000"/>
                    <a:lumOff val="35000"/>
                  </a:schemeClr>
                </a:solidFill>
              </a:rPr>
              <a:t>needs</a:t>
            </a:r>
          </a:p>
          <a:p>
            <a:endParaRPr lang="es-ES" sz="1500" dirty="0">
              <a:solidFill>
                <a:schemeClr val="tx1">
                  <a:lumMod val="65000"/>
                  <a:lumOff val="35000"/>
                </a:schemeClr>
              </a:solidFill>
            </a:endParaRPr>
          </a:p>
          <a:p>
            <a:pPr marL="285750" indent="-285750" fontAlgn="base">
              <a:buBlip>
                <a:blip r:embed="rId3"/>
              </a:buBlip>
            </a:pPr>
            <a:r>
              <a:rPr lang="en-US" sz="1500" dirty="0">
                <a:solidFill>
                  <a:schemeClr val="tx1">
                    <a:lumMod val="65000"/>
                    <a:lumOff val="35000"/>
                  </a:schemeClr>
                </a:solidFill>
              </a:rPr>
              <a:t>More than 10 years of experience </a:t>
            </a:r>
          </a:p>
          <a:p>
            <a:pPr marL="285750" indent="-285750" fontAlgn="base">
              <a:buBlip>
                <a:blip r:embed="rId3"/>
              </a:buBlip>
            </a:pPr>
            <a:r>
              <a:rPr lang="en-US" sz="1500" dirty="0">
                <a:solidFill>
                  <a:schemeClr val="tx1">
                    <a:lumMod val="65000"/>
                    <a:lumOff val="35000"/>
                  </a:schemeClr>
                </a:solidFill>
              </a:rPr>
              <a:t>SMS, WAP, VOICE, WEB, USSD, APPS, EMAILING, SEO, SEM… </a:t>
            </a:r>
            <a:r>
              <a:rPr lang="en-US" sz="1500" u="sng" dirty="0">
                <a:solidFill>
                  <a:schemeClr val="tx1">
                    <a:lumMod val="65000"/>
                    <a:lumOff val="35000"/>
                  </a:schemeClr>
                </a:solidFill>
              </a:rPr>
              <a:t>14 marketing services in one single company </a:t>
            </a:r>
          </a:p>
          <a:p>
            <a:pPr marL="285750" indent="-285750" fontAlgn="base">
              <a:buBlip>
                <a:blip r:embed="rId3"/>
              </a:buBlip>
            </a:pPr>
            <a:r>
              <a:rPr lang="en-US" sz="1500" dirty="0">
                <a:solidFill>
                  <a:schemeClr val="tx1">
                    <a:lumMod val="65000"/>
                    <a:lumOff val="35000"/>
                  </a:schemeClr>
                </a:solidFill>
              </a:rPr>
              <a:t>Deep knowledge of local markets</a:t>
            </a:r>
          </a:p>
          <a:p>
            <a:pPr marL="285750" indent="-285750" fontAlgn="base">
              <a:buBlip>
                <a:blip r:embed="rId3"/>
              </a:buBlip>
            </a:pPr>
            <a:r>
              <a:rPr lang="en-US" sz="1500" dirty="0">
                <a:solidFill>
                  <a:schemeClr val="tx1">
                    <a:lumMod val="65000"/>
                    <a:lumOff val="35000"/>
                  </a:schemeClr>
                </a:solidFill>
              </a:rPr>
              <a:t>24/7 Support </a:t>
            </a:r>
            <a:endParaRPr lang="en-US" sz="1500" dirty="0" smtClean="0">
              <a:solidFill>
                <a:schemeClr val="tx1">
                  <a:lumMod val="65000"/>
                  <a:lumOff val="35000"/>
                </a:schemeClr>
              </a:solidFill>
            </a:endParaRPr>
          </a:p>
        </p:txBody>
      </p:sp>
      <p:sp>
        <p:nvSpPr>
          <p:cNvPr id="8" name="7 CuadroTexto"/>
          <p:cNvSpPr txBox="1"/>
          <p:nvPr/>
        </p:nvSpPr>
        <p:spPr>
          <a:xfrm>
            <a:off x="1239777" y="323634"/>
            <a:ext cx="6801563" cy="369332"/>
          </a:xfrm>
          <a:prstGeom prst="rect">
            <a:avLst/>
          </a:prstGeom>
          <a:noFill/>
        </p:spPr>
        <p:txBody>
          <a:bodyPr wrap="square" rtlCol="0">
            <a:spAutoFit/>
          </a:bodyPr>
          <a:lstStyle/>
          <a:p>
            <a:r>
              <a:rPr lang="es-ES" b="1" dirty="0" smtClean="0">
                <a:solidFill>
                  <a:srgbClr val="00B0F0"/>
                </a:solidFill>
              </a:rPr>
              <a:t>THE NVIA GROUP:	ABOUT</a:t>
            </a:r>
            <a:r>
              <a:rPr lang="en-US" b="1" dirty="0">
                <a:solidFill>
                  <a:srgbClr val="00B0F0"/>
                </a:solidFill>
              </a:rPr>
              <a:t> </a:t>
            </a:r>
            <a:r>
              <a:rPr lang="en-US" b="1" dirty="0" smtClean="0">
                <a:solidFill>
                  <a:srgbClr val="00B0F0"/>
                </a:solidFill>
              </a:rPr>
              <a:t>THE NVIA GROUP</a:t>
            </a:r>
            <a:endParaRPr lang="es-ES" b="1" dirty="0" smtClean="0">
              <a:solidFill>
                <a:srgbClr val="00B0F0"/>
              </a:solidFill>
            </a:endParaRPr>
          </a:p>
        </p:txBody>
      </p:sp>
    </p:spTree>
    <p:extLst>
      <p:ext uri="{BB962C8B-B14F-4D97-AF65-F5344CB8AC3E}">
        <p14:creationId xmlns:p14="http://schemas.microsoft.com/office/powerpoint/2010/main" val="2998051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39777" y="323634"/>
            <a:ext cx="6801563" cy="369332"/>
          </a:xfrm>
          <a:prstGeom prst="rect">
            <a:avLst/>
          </a:prstGeom>
          <a:noFill/>
        </p:spPr>
        <p:txBody>
          <a:bodyPr wrap="square" rtlCol="0">
            <a:spAutoFit/>
          </a:bodyPr>
          <a:lstStyle/>
          <a:p>
            <a:r>
              <a:rPr lang="es-ES" b="1" dirty="0">
                <a:solidFill>
                  <a:srgbClr val="00B0F0"/>
                </a:solidFill>
              </a:rPr>
              <a:t>THE NVIA GROUP:	</a:t>
            </a:r>
            <a:r>
              <a:rPr lang="en-US" b="1" dirty="0">
                <a:solidFill>
                  <a:srgbClr val="00B0F0"/>
                </a:solidFill>
              </a:rPr>
              <a:t> OPERATIONAL TABLE – NVIA BANK SYSTEM</a:t>
            </a:r>
          </a:p>
        </p:txBody>
      </p:sp>
      <p:sp>
        <p:nvSpPr>
          <p:cNvPr id="5" name="CuadroTexto 1"/>
          <p:cNvSpPr txBox="1"/>
          <p:nvPr/>
        </p:nvSpPr>
        <p:spPr>
          <a:xfrm>
            <a:off x="787707" y="778551"/>
            <a:ext cx="7375218" cy="276999"/>
          </a:xfrm>
          <a:prstGeom prst="rect">
            <a:avLst/>
          </a:prstGeom>
          <a:noFill/>
        </p:spPr>
        <p:txBody>
          <a:bodyPr wrap="square" rtlCol="0">
            <a:spAutoFit/>
          </a:bodyPr>
          <a:lstStyle/>
          <a:p>
            <a:r>
              <a:rPr lang="en-US" sz="1200" dirty="0"/>
              <a:t>Operational table </a:t>
            </a:r>
            <a:r>
              <a:rPr lang="en-US" sz="1200" dirty="0" smtClean="0"/>
              <a:t>and </a:t>
            </a:r>
            <a:r>
              <a:rPr lang="en-US" sz="1200" dirty="0"/>
              <a:t>example of a </a:t>
            </a:r>
            <a:r>
              <a:rPr lang="en-US" sz="1200" dirty="0" smtClean="0"/>
              <a:t>client’s request of </a:t>
            </a:r>
            <a:r>
              <a:rPr lang="en-US" sz="1200" dirty="0" err="1" smtClean="0"/>
              <a:t>Nvia's</a:t>
            </a:r>
            <a:r>
              <a:rPr lang="en-US" sz="1200" dirty="0" smtClean="0"/>
              <a:t> </a:t>
            </a:r>
            <a:r>
              <a:rPr lang="en-US" sz="1200" dirty="0"/>
              <a:t>banking services</a:t>
            </a:r>
            <a:endParaRPr lang="es-ES" sz="1200" dirty="0">
              <a:solidFill>
                <a:schemeClr val="bg1">
                  <a:lumMod val="50000"/>
                </a:schemeClr>
              </a:solidFill>
            </a:endParaRPr>
          </a:p>
        </p:txBody>
      </p:sp>
    </p:spTree>
    <p:extLst>
      <p:ext uri="{BB962C8B-B14F-4D97-AF65-F5344CB8AC3E}">
        <p14:creationId xmlns:p14="http://schemas.microsoft.com/office/powerpoint/2010/main" val="901548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39777" y="323634"/>
            <a:ext cx="6801563" cy="369332"/>
          </a:xfrm>
          <a:prstGeom prst="rect">
            <a:avLst/>
          </a:prstGeom>
          <a:noFill/>
        </p:spPr>
        <p:txBody>
          <a:bodyPr wrap="square" rtlCol="0">
            <a:spAutoFit/>
          </a:bodyPr>
          <a:lstStyle/>
          <a:p>
            <a:r>
              <a:rPr lang="es-ES" b="1" dirty="0">
                <a:solidFill>
                  <a:srgbClr val="00B0F0"/>
                </a:solidFill>
              </a:rPr>
              <a:t>THE NVIA GROUP:	</a:t>
            </a:r>
            <a:r>
              <a:rPr lang="es-ES" b="1" dirty="0" smtClean="0">
                <a:solidFill>
                  <a:srgbClr val="00B0F0"/>
                </a:solidFill>
              </a:rPr>
              <a:t>CLIENTS</a:t>
            </a:r>
            <a:endParaRPr lang="en-US" b="1" dirty="0">
              <a:solidFill>
                <a:srgbClr val="00B0F0"/>
              </a:solidFill>
            </a:endParaRPr>
          </a:p>
        </p:txBody>
      </p:sp>
    </p:spTree>
    <p:extLst>
      <p:ext uri="{BB962C8B-B14F-4D97-AF65-F5344CB8AC3E}">
        <p14:creationId xmlns:p14="http://schemas.microsoft.com/office/powerpoint/2010/main" val="189406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6 Rectángulo"/>
          <p:cNvSpPr/>
          <p:nvPr/>
        </p:nvSpPr>
        <p:spPr>
          <a:xfrm>
            <a:off x="4464515" y="2701928"/>
            <a:ext cx="4140467" cy="3756619"/>
          </a:xfrm>
          <a:prstGeom prst="rect">
            <a:avLst/>
          </a:prstGeom>
          <a:solidFill>
            <a:schemeClr val="bg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6" name="5 Rectángulo"/>
          <p:cNvSpPr/>
          <p:nvPr/>
        </p:nvSpPr>
        <p:spPr>
          <a:xfrm>
            <a:off x="519762" y="2695070"/>
            <a:ext cx="3869356" cy="2011680"/>
          </a:xfrm>
          <a:prstGeom prst="rect">
            <a:avLst/>
          </a:prstGeom>
          <a:solidFill>
            <a:schemeClr val="bg1">
              <a:alpha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CuadroTexto 1"/>
          <p:cNvSpPr txBox="1"/>
          <p:nvPr/>
        </p:nvSpPr>
        <p:spPr>
          <a:xfrm>
            <a:off x="548636" y="2767148"/>
            <a:ext cx="3628917" cy="1631216"/>
          </a:xfrm>
          <a:prstGeom prst="rect">
            <a:avLst/>
          </a:prstGeom>
          <a:noFill/>
        </p:spPr>
        <p:txBody>
          <a:bodyPr wrap="square" rtlCol="0">
            <a:spAutoFit/>
          </a:bodyPr>
          <a:lstStyle/>
          <a:p>
            <a:r>
              <a:rPr lang="en-US" sz="1400" dirty="0">
                <a:solidFill>
                  <a:schemeClr val="tx1">
                    <a:lumMod val="65000"/>
                    <a:lumOff val="35000"/>
                  </a:schemeClr>
                </a:solidFill>
              </a:rPr>
              <a:t>Should you require more info about </a:t>
            </a:r>
            <a:r>
              <a:rPr lang="en-US" sz="1400" dirty="0" smtClean="0">
                <a:solidFill>
                  <a:schemeClr val="tx1">
                    <a:lumMod val="65000"/>
                    <a:lumOff val="35000"/>
                  </a:schemeClr>
                </a:solidFill>
              </a:rPr>
              <a:t>NVIA </a:t>
            </a:r>
          </a:p>
          <a:p>
            <a:r>
              <a:rPr lang="en-US" sz="1400" dirty="0" smtClean="0">
                <a:solidFill>
                  <a:schemeClr val="tx1">
                    <a:lumMod val="65000"/>
                    <a:lumOff val="35000"/>
                  </a:schemeClr>
                </a:solidFill>
              </a:rPr>
              <a:t>or </a:t>
            </a:r>
            <a:r>
              <a:rPr lang="en-US" sz="1400" dirty="0">
                <a:solidFill>
                  <a:schemeClr val="tx1">
                    <a:lumMod val="65000"/>
                    <a:lumOff val="35000"/>
                  </a:schemeClr>
                </a:solidFill>
              </a:rPr>
              <a:t>any of it's business branches, </a:t>
            </a:r>
            <a:endParaRPr lang="en-US" sz="1400" dirty="0" smtClean="0">
              <a:solidFill>
                <a:schemeClr val="tx1">
                  <a:lumMod val="65000"/>
                  <a:lumOff val="35000"/>
                </a:schemeClr>
              </a:solidFill>
            </a:endParaRPr>
          </a:p>
          <a:p>
            <a:r>
              <a:rPr lang="en-US" sz="1400" b="1" dirty="0" smtClean="0">
                <a:solidFill>
                  <a:schemeClr val="tx1">
                    <a:lumMod val="65000"/>
                    <a:lumOff val="35000"/>
                  </a:schemeClr>
                </a:solidFill>
              </a:rPr>
              <a:t>feel </a:t>
            </a:r>
            <a:r>
              <a:rPr lang="en-US" sz="1400" b="1" dirty="0">
                <a:solidFill>
                  <a:schemeClr val="tx1">
                    <a:lumMod val="65000"/>
                    <a:lumOff val="35000"/>
                  </a:schemeClr>
                </a:solidFill>
              </a:rPr>
              <a:t>free to contact us</a:t>
            </a:r>
            <a:r>
              <a:rPr lang="es-ES" sz="1400" b="1" dirty="0" smtClean="0">
                <a:solidFill>
                  <a:schemeClr val="tx1">
                    <a:lumMod val="65000"/>
                    <a:lumOff val="35000"/>
                  </a:schemeClr>
                </a:solidFill>
              </a:rPr>
              <a:t>.</a:t>
            </a:r>
            <a:endParaRPr lang="es-ES" sz="1400" b="1" dirty="0">
              <a:solidFill>
                <a:schemeClr val="tx1">
                  <a:lumMod val="65000"/>
                  <a:lumOff val="35000"/>
                </a:schemeClr>
              </a:solidFill>
            </a:endParaRPr>
          </a:p>
          <a:p>
            <a:endParaRPr lang="es-ES" sz="1400" b="1" dirty="0">
              <a:solidFill>
                <a:schemeClr val="tx1">
                  <a:lumMod val="65000"/>
                  <a:lumOff val="35000"/>
                </a:schemeClr>
              </a:solidFill>
            </a:endParaRPr>
          </a:p>
          <a:p>
            <a:endParaRPr lang="es-ES" sz="1400" b="1" dirty="0">
              <a:solidFill>
                <a:schemeClr val="tx1">
                  <a:lumMod val="65000"/>
                  <a:lumOff val="35000"/>
                </a:schemeClr>
              </a:solidFill>
            </a:endParaRPr>
          </a:p>
          <a:p>
            <a:endParaRPr lang="es-ES" sz="1500" dirty="0">
              <a:solidFill>
                <a:schemeClr val="tx1">
                  <a:lumMod val="65000"/>
                  <a:lumOff val="35000"/>
                </a:schemeClr>
              </a:solidFill>
            </a:endParaRPr>
          </a:p>
          <a:p>
            <a:endParaRPr lang="es-ES" sz="1500" dirty="0">
              <a:solidFill>
                <a:schemeClr val="tx1">
                  <a:lumMod val="65000"/>
                  <a:lumOff val="35000"/>
                </a:schemeClr>
              </a:solidFill>
            </a:endParaRPr>
          </a:p>
        </p:txBody>
      </p:sp>
      <p:sp>
        <p:nvSpPr>
          <p:cNvPr id="4" name="3 CuadroTexto"/>
          <p:cNvSpPr txBox="1"/>
          <p:nvPr/>
        </p:nvSpPr>
        <p:spPr>
          <a:xfrm>
            <a:off x="4533496" y="2757523"/>
            <a:ext cx="4379497" cy="3493264"/>
          </a:xfrm>
          <a:prstGeom prst="rect">
            <a:avLst/>
          </a:prstGeom>
          <a:noFill/>
        </p:spPr>
        <p:txBody>
          <a:bodyPr wrap="square" rtlCol="0">
            <a:spAutoFit/>
          </a:bodyPr>
          <a:lstStyle/>
          <a:p>
            <a:r>
              <a:rPr lang="es-ES" sz="1300" dirty="0" smtClean="0">
                <a:solidFill>
                  <a:srgbClr val="0070C0"/>
                </a:solidFill>
              </a:rPr>
              <a:t>NVIA EUROPEAN HQ</a:t>
            </a:r>
          </a:p>
          <a:p>
            <a:r>
              <a:rPr lang="es-ES" sz="1300" dirty="0" smtClean="0"/>
              <a:t>C</a:t>
            </a:r>
            <a:r>
              <a:rPr lang="es-ES" sz="1300" dirty="0"/>
              <a:t>/ La Oliva 18, 28230 Las Rozas, Madrid, Spain</a:t>
            </a:r>
          </a:p>
          <a:p>
            <a:r>
              <a:rPr lang="es-ES" sz="1300" b="1" dirty="0" smtClean="0"/>
              <a:t>info@nviasms.com</a:t>
            </a:r>
          </a:p>
          <a:p>
            <a:endParaRPr lang="es-ES" sz="1300" b="1" dirty="0" smtClean="0"/>
          </a:p>
          <a:p>
            <a:r>
              <a:rPr lang="es-ES" sz="1300" dirty="0">
                <a:solidFill>
                  <a:srgbClr val="0070C0"/>
                </a:solidFill>
              </a:rPr>
              <a:t>NVIA </a:t>
            </a:r>
            <a:r>
              <a:rPr lang="es-ES" sz="1300" dirty="0" smtClean="0">
                <a:solidFill>
                  <a:srgbClr val="0070C0"/>
                </a:solidFill>
              </a:rPr>
              <a:t>ASIAN HQ</a:t>
            </a:r>
            <a:endParaRPr lang="es-ES" sz="1300" dirty="0">
              <a:solidFill>
                <a:srgbClr val="0070C0"/>
              </a:solidFill>
            </a:endParaRPr>
          </a:p>
          <a:p>
            <a:r>
              <a:rPr lang="en-US" sz="1300" dirty="0"/>
              <a:t>14 Mohamed Sultan </a:t>
            </a:r>
            <a:r>
              <a:rPr lang="en-US" sz="1300" dirty="0" smtClean="0"/>
              <a:t>Road, #02-01 Singapore </a:t>
            </a:r>
            <a:r>
              <a:rPr lang="en-US" sz="1300" dirty="0"/>
              <a:t>238963</a:t>
            </a:r>
          </a:p>
          <a:p>
            <a:r>
              <a:rPr lang="en-US" sz="1300" b="1" dirty="0"/>
              <a:t>info.asia@nviasms.com</a:t>
            </a:r>
          </a:p>
          <a:p>
            <a:endParaRPr lang="es-ES" sz="1300" dirty="0">
              <a:solidFill>
                <a:srgbClr val="0070C0"/>
              </a:solidFill>
            </a:endParaRPr>
          </a:p>
          <a:p>
            <a:r>
              <a:rPr lang="es-ES" sz="1300" dirty="0" smtClean="0">
                <a:solidFill>
                  <a:srgbClr val="0070C0"/>
                </a:solidFill>
              </a:rPr>
              <a:t>NVIA LATAM HQ</a:t>
            </a:r>
            <a:endParaRPr lang="es-ES" sz="1300" dirty="0">
              <a:solidFill>
                <a:srgbClr val="0070C0"/>
              </a:solidFill>
            </a:endParaRPr>
          </a:p>
          <a:p>
            <a:r>
              <a:rPr lang="es-ES" sz="1300" dirty="0" smtClean="0">
                <a:solidFill>
                  <a:schemeClr val="tx1">
                    <a:lumMod val="95000"/>
                    <a:lumOff val="5000"/>
                  </a:schemeClr>
                </a:solidFill>
              </a:rPr>
              <a:t>Cerro </a:t>
            </a:r>
            <a:r>
              <a:rPr lang="es-ES" sz="1300" dirty="0">
                <a:solidFill>
                  <a:schemeClr val="tx1">
                    <a:lumMod val="95000"/>
                    <a:lumOff val="5000"/>
                  </a:schemeClr>
                </a:solidFill>
              </a:rPr>
              <a:t>Tronador 880, Of. 3, Las </a:t>
            </a:r>
            <a:r>
              <a:rPr lang="es-ES" sz="1300" dirty="0" smtClean="0">
                <a:solidFill>
                  <a:schemeClr val="tx1">
                    <a:lumMod val="95000"/>
                    <a:lumOff val="5000"/>
                  </a:schemeClr>
                </a:solidFill>
              </a:rPr>
              <a:t>Condes, Santiago</a:t>
            </a:r>
            <a:r>
              <a:rPr lang="es-ES" sz="1300" dirty="0">
                <a:solidFill>
                  <a:schemeClr val="tx1">
                    <a:lumMod val="95000"/>
                    <a:lumOff val="5000"/>
                  </a:schemeClr>
                </a:solidFill>
              </a:rPr>
              <a:t>, Chile</a:t>
            </a:r>
          </a:p>
          <a:p>
            <a:r>
              <a:rPr lang="es-ES" sz="1300" b="1" dirty="0">
                <a:solidFill>
                  <a:schemeClr val="tx1">
                    <a:lumMod val="95000"/>
                    <a:lumOff val="5000"/>
                  </a:schemeClr>
                </a:solidFill>
              </a:rPr>
              <a:t>info.latam@nviasms.com </a:t>
            </a:r>
            <a:endParaRPr lang="es-ES" sz="1300" b="1" dirty="0" smtClean="0">
              <a:solidFill>
                <a:schemeClr val="tx1">
                  <a:lumMod val="95000"/>
                  <a:lumOff val="5000"/>
                </a:schemeClr>
              </a:solidFill>
            </a:endParaRPr>
          </a:p>
          <a:p>
            <a:endParaRPr lang="es-ES" sz="1300" dirty="0">
              <a:solidFill>
                <a:srgbClr val="0070C0"/>
              </a:solidFill>
            </a:endParaRPr>
          </a:p>
          <a:p>
            <a:r>
              <a:rPr lang="es-ES" sz="1300" dirty="0" smtClean="0">
                <a:solidFill>
                  <a:srgbClr val="0070C0"/>
                </a:solidFill>
              </a:rPr>
              <a:t>NVIA AFRICAN HQ</a:t>
            </a:r>
          </a:p>
          <a:p>
            <a:r>
              <a:rPr lang="es-ES" sz="1300" dirty="0"/>
              <a:t>1ST </a:t>
            </a:r>
            <a:r>
              <a:rPr lang="es-ES" sz="1300" dirty="0" err="1"/>
              <a:t>Floor</a:t>
            </a:r>
            <a:r>
              <a:rPr lang="es-ES" sz="1300" dirty="0"/>
              <a:t>, Lancaster </a:t>
            </a:r>
            <a:r>
              <a:rPr lang="es-ES" sz="1300" dirty="0" err="1" smtClean="0"/>
              <a:t>Gate</a:t>
            </a:r>
            <a:r>
              <a:rPr lang="es-ES" sz="1300" dirty="0" smtClean="0"/>
              <a:t>, Hyde </a:t>
            </a:r>
            <a:r>
              <a:rPr lang="es-ES" sz="1300" dirty="0"/>
              <a:t>Park </a:t>
            </a:r>
            <a:r>
              <a:rPr lang="es-ES" sz="1300" dirty="0" err="1" smtClean="0"/>
              <a:t>Lane</a:t>
            </a:r>
            <a:endParaRPr lang="es-ES" sz="1300" dirty="0" smtClean="0"/>
          </a:p>
          <a:p>
            <a:r>
              <a:rPr lang="es-ES" sz="1300" dirty="0" smtClean="0"/>
              <a:t>CNR </a:t>
            </a:r>
            <a:r>
              <a:rPr lang="es-ES" sz="1300" dirty="0"/>
              <a:t>William Nicol Dr. &amp; </a:t>
            </a:r>
            <a:r>
              <a:rPr lang="es-ES" sz="1300" dirty="0" err="1"/>
              <a:t>Jan</a:t>
            </a:r>
            <a:r>
              <a:rPr lang="es-ES" sz="1300" dirty="0"/>
              <a:t> </a:t>
            </a:r>
            <a:r>
              <a:rPr lang="es-ES" sz="1300" dirty="0" err="1"/>
              <a:t>Smuts</a:t>
            </a:r>
            <a:r>
              <a:rPr lang="es-ES" sz="1300" dirty="0"/>
              <a:t> </a:t>
            </a:r>
            <a:r>
              <a:rPr lang="es-ES" sz="1300" dirty="0" smtClean="0"/>
              <a:t>Ave. Hyde </a:t>
            </a:r>
            <a:r>
              <a:rPr lang="es-ES" sz="1300" dirty="0"/>
              <a:t>Park, </a:t>
            </a:r>
            <a:endParaRPr lang="es-ES" sz="1300" dirty="0" smtClean="0"/>
          </a:p>
          <a:p>
            <a:r>
              <a:rPr lang="es-ES" sz="1300" dirty="0" err="1" smtClean="0"/>
              <a:t>Sandton</a:t>
            </a:r>
            <a:r>
              <a:rPr lang="es-ES" sz="1300" dirty="0" smtClean="0"/>
              <a:t> 2196, </a:t>
            </a:r>
            <a:r>
              <a:rPr lang="es-ES" sz="1300" dirty="0" err="1" smtClean="0"/>
              <a:t>Johannesburg</a:t>
            </a:r>
            <a:r>
              <a:rPr lang="es-ES" sz="1300" dirty="0" smtClean="0"/>
              <a:t>, South </a:t>
            </a:r>
            <a:r>
              <a:rPr lang="es-ES" sz="1300" dirty="0" err="1"/>
              <a:t>Africa</a:t>
            </a:r>
            <a:endParaRPr lang="es-ES" sz="1300" dirty="0"/>
          </a:p>
          <a:p>
            <a:r>
              <a:rPr lang="es-ES" sz="1300" b="1" dirty="0"/>
              <a:t>info.africa@nviasms.com</a:t>
            </a:r>
          </a:p>
        </p:txBody>
      </p:sp>
      <p:sp>
        <p:nvSpPr>
          <p:cNvPr id="8" name="7 Rectángulo">
            <a:hlinkClick r:id="rId3"/>
          </p:cNvPr>
          <p:cNvSpPr/>
          <p:nvPr/>
        </p:nvSpPr>
        <p:spPr>
          <a:xfrm>
            <a:off x="4533496" y="4023360"/>
            <a:ext cx="1896180" cy="231006"/>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8 Rectángulo">
            <a:hlinkClick r:id="rId4"/>
          </p:cNvPr>
          <p:cNvSpPr/>
          <p:nvPr/>
        </p:nvSpPr>
        <p:spPr>
          <a:xfrm>
            <a:off x="4590443" y="3213234"/>
            <a:ext cx="1896180" cy="231006"/>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9 Rectángulo">
            <a:hlinkClick r:id="rId5"/>
          </p:cNvPr>
          <p:cNvSpPr/>
          <p:nvPr/>
        </p:nvSpPr>
        <p:spPr>
          <a:xfrm>
            <a:off x="4590443" y="4801404"/>
            <a:ext cx="1896180" cy="231006"/>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1" name="10 Rectángulo">
            <a:hlinkClick r:id="rId6"/>
          </p:cNvPr>
          <p:cNvSpPr/>
          <p:nvPr/>
        </p:nvSpPr>
        <p:spPr>
          <a:xfrm>
            <a:off x="4580818" y="6019781"/>
            <a:ext cx="1896180" cy="231006"/>
          </a:xfrm>
          <a:prstGeom prst="rect">
            <a:avLst/>
          </a:prstGeom>
          <a:solidFill>
            <a:schemeClr val="bg1">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1310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1886400" y="962493"/>
            <a:ext cx="6771825" cy="843821"/>
          </a:xfrm>
          <a:prstGeom prst="rect">
            <a:avLst/>
          </a:prstGeom>
          <a:noFill/>
        </p:spPr>
        <p:txBody>
          <a:bodyPr wrap="square" rtlCol="0">
            <a:spAutoFit/>
          </a:bodyPr>
          <a:lstStyle/>
          <a:p>
            <a:pPr marL="285750" indent="-285750">
              <a:spcBef>
                <a:spcPts val="100"/>
              </a:spcBef>
              <a:buBlip>
                <a:blip r:embed="rId3"/>
              </a:buBlip>
            </a:pPr>
            <a:r>
              <a:rPr lang="en-US" sz="1600" b="1" dirty="0">
                <a:solidFill>
                  <a:schemeClr val="tx1">
                    <a:lumMod val="65000"/>
                    <a:lumOff val="35000"/>
                  </a:schemeClr>
                </a:solidFill>
              </a:rPr>
              <a:t>Headquarters in Madrid, Santiago de Chile, Singapore and </a:t>
            </a:r>
            <a:r>
              <a:rPr lang="en-US" sz="1600" b="1" dirty="0" smtClean="0">
                <a:solidFill>
                  <a:schemeClr val="tx1">
                    <a:lumMod val="65000"/>
                    <a:lumOff val="35000"/>
                  </a:schemeClr>
                </a:solidFill>
              </a:rPr>
              <a:t>Johannesburg</a:t>
            </a:r>
          </a:p>
          <a:p>
            <a:pPr marL="285750" indent="-285750">
              <a:spcBef>
                <a:spcPts val="100"/>
              </a:spcBef>
              <a:buBlip>
                <a:blip r:embed="rId3"/>
              </a:buBlip>
            </a:pPr>
            <a:r>
              <a:rPr lang="en-US" sz="1600" b="1" dirty="0">
                <a:solidFill>
                  <a:schemeClr val="tx1">
                    <a:lumMod val="65000"/>
                    <a:lumOff val="35000"/>
                  </a:schemeClr>
                </a:solidFill>
              </a:rPr>
              <a:t>+180 </a:t>
            </a:r>
            <a:r>
              <a:rPr lang="en-US" sz="1600" b="1" dirty="0" smtClean="0">
                <a:solidFill>
                  <a:schemeClr val="tx1">
                    <a:lumMod val="65000"/>
                    <a:lumOff val="35000"/>
                  </a:schemeClr>
                </a:solidFill>
              </a:rPr>
              <a:t>multidisciplinary employees </a:t>
            </a:r>
            <a:r>
              <a:rPr lang="en-US" sz="1600" b="1" dirty="0">
                <a:solidFill>
                  <a:schemeClr val="tx1">
                    <a:lumMod val="65000"/>
                    <a:lumOff val="35000"/>
                  </a:schemeClr>
                </a:solidFill>
              </a:rPr>
              <a:t>in 17 offices across 4 continents</a:t>
            </a:r>
            <a:r>
              <a:rPr lang="es-ES" sz="1600" dirty="0"/>
              <a:t/>
            </a:r>
            <a:br>
              <a:rPr lang="es-ES" sz="1600" dirty="0"/>
            </a:br>
            <a:endParaRPr lang="es-ES" sz="1600" b="1" dirty="0" smtClean="0">
              <a:solidFill>
                <a:schemeClr val="tx1">
                  <a:lumMod val="65000"/>
                  <a:lumOff val="35000"/>
                </a:schemeClr>
              </a:solidFill>
            </a:endParaRPr>
          </a:p>
        </p:txBody>
      </p:sp>
      <p:sp>
        <p:nvSpPr>
          <p:cNvPr id="7" name="6 CuadroTexto"/>
          <p:cNvSpPr txBox="1"/>
          <p:nvPr/>
        </p:nvSpPr>
        <p:spPr>
          <a:xfrm>
            <a:off x="1239777" y="323634"/>
            <a:ext cx="6801563" cy="369332"/>
          </a:xfrm>
          <a:prstGeom prst="rect">
            <a:avLst/>
          </a:prstGeom>
          <a:noFill/>
        </p:spPr>
        <p:txBody>
          <a:bodyPr wrap="square" rtlCol="0">
            <a:spAutoFit/>
          </a:bodyPr>
          <a:lstStyle/>
          <a:p>
            <a:r>
              <a:rPr lang="es-ES" b="1" dirty="0" smtClean="0">
                <a:solidFill>
                  <a:srgbClr val="00B0F0"/>
                </a:solidFill>
              </a:rPr>
              <a:t>THE NVIA GROUP:	 WORLDWIDE PRESENCE, WORLWIDE SERVICE</a:t>
            </a:r>
            <a:endParaRPr lang="en-US" b="1" dirty="0">
              <a:solidFill>
                <a:srgbClr val="00B0F0"/>
              </a:solidFill>
            </a:endParaRPr>
          </a:p>
        </p:txBody>
      </p:sp>
    </p:spTree>
    <p:extLst>
      <p:ext uri="{BB962C8B-B14F-4D97-AF65-F5344CB8AC3E}">
        <p14:creationId xmlns:p14="http://schemas.microsoft.com/office/powerpoint/2010/main" val="1738334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uadroTexto 1"/>
          <p:cNvSpPr txBox="1"/>
          <p:nvPr/>
        </p:nvSpPr>
        <p:spPr>
          <a:xfrm>
            <a:off x="904898" y="866017"/>
            <a:ext cx="7629501" cy="4401205"/>
          </a:xfrm>
          <a:prstGeom prst="rect">
            <a:avLst/>
          </a:prstGeom>
          <a:noFill/>
        </p:spPr>
        <p:txBody>
          <a:bodyPr wrap="square" rtlCol="0">
            <a:spAutoFit/>
          </a:bodyPr>
          <a:lstStyle/>
          <a:p>
            <a:r>
              <a:rPr lang="es-ES" sz="1400" b="1" dirty="0" smtClean="0">
                <a:solidFill>
                  <a:schemeClr val="tx1">
                    <a:lumMod val="65000"/>
                    <a:lumOff val="35000"/>
                  </a:schemeClr>
                </a:solidFill>
              </a:rPr>
              <a:t>SMS SERVICES</a:t>
            </a:r>
            <a:endParaRPr lang="es-ES" sz="1400" dirty="0" smtClean="0">
              <a:solidFill>
                <a:schemeClr val="tx1">
                  <a:lumMod val="65000"/>
                  <a:lumOff val="35000"/>
                </a:schemeClr>
              </a:solidFill>
            </a:endParaRPr>
          </a:p>
          <a:p>
            <a:pPr marL="171450" lvl="0" indent="-171450">
              <a:buBlip>
                <a:blip r:embed="rId3"/>
              </a:buBlip>
            </a:pPr>
            <a:r>
              <a:rPr lang="en-US" sz="1200" dirty="0">
                <a:solidFill>
                  <a:schemeClr val="tx1">
                    <a:lumMod val="65000"/>
                    <a:lumOff val="35000"/>
                  </a:schemeClr>
                </a:solidFill>
              </a:rPr>
              <a:t>World specialist in </a:t>
            </a:r>
            <a:r>
              <a:rPr lang="en-US" sz="1200" b="1" dirty="0">
                <a:solidFill>
                  <a:schemeClr val="tx1">
                    <a:lumMod val="65000"/>
                    <a:lumOff val="35000"/>
                  </a:schemeClr>
                </a:solidFill>
              </a:rPr>
              <a:t>Premium and Bulk SMS</a:t>
            </a:r>
          </a:p>
          <a:p>
            <a:pPr marL="171450" lvl="0" indent="-171450">
              <a:buBlip>
                <a:blip r:embed="rId3"/>
              </a:buBlip>
            </a:pPr>
            <a:r>
              <a:rPr lang="en-US" sz="1200" dirty="0">
                <a:solidFill>
                  <a:schemeClr val="tx1">
                    <a:lumMod val="65000"/>
                    <a:lumOff val="35000"/>
                  </a:schemeClr>
                </a:solidFill>
              </a:rPr>
              <a:t>Provider and developer of cutting-edge solutions and management tools</a:t>
            </a:r>
          </a:p>
          <a:p>
            <a:pPr marL="171450" lvl="0" indent="-171450">
              <a:buBlip>
                <a:blip r:embed="rId3"/>
              </a:buBlip>
            </a:pPr>
            <a:r>
              <a:rPr lang="en-US" sz="1200" dirty="0">
                <a:solidFill>
                  <a:schemeClr val="tx1">
                    <a:lumMod val="65000"/>
                    <a:lumOff val="35000"/>
                  </a:schemeClr>
                </a:solidFill>
              </a:rPr>
              <a:t>Worldwide recognition: Microsoft, Vodafone, </a:t>
            </a:r>
            <a:r>
              <a:rPr lang="en-US" sz="1200" dirty="0" err="1">
                <a:solidFill>
                  <a:schemeClr val="tx1">
                    <a:lumMod val="65000"/>
                    <a:lumOff val="35000"/>
                  </a:schemeClr>
                </a:solidFill>
              </a:rPr>
              <a:t>Movistar</a:t>
            </a:r>
            <a:r>
              <a:rPr lang="en-US" sz="1200" dirty="0">
                <a:solidFill>
                  <a:schemeClr val="tx1">
                    <a:lumMod val="65000"/>
                    <a:lumOff val="35000"/>
                  </a:schemeClr>
                </a:solidFill>
              </a:rPr>
              <a:t>... use our solutions every </a:t>
            </a:r>
            <a:r>
              <a:rPr lang="en-US" sz="1200" dirty="0" smtClean="0">
                <a:solidFill>
                  <a:schemeClr val="tx1">
                    <a:lumMod val="65000"/>
                    <a:lumOff val="35000"/>
                  </a:schemeClr>
                </a:solidFill>
              </a:rPr>
              <a:t>day</a:t>
            </a:r>
          </a:p>
          <a:p>
            <a:pPr lvl="0"/>
            <a:endParaRPr lang="es-ES" sz="1200" dirty="0">
              <a:solidFill>
                <a:schemeClr val="tx1">
                  <a:lumMod val="65000"/>
                  <a:lumOff val="35000"/>
                </a:schemeClr>
              </a:solidFill>
            </a:endParaRPr>
          </a:p>
          <a:p>
            <a:r>
              <a:rPr lang="es-ES" sz="1400" b="1" dirty="0" smtClean="0">
                <a:solidFill>
                  <a:schemeClr val="tx1">
                    <a:lumMod val="65000"/>
                    <a:lumOff val="35000"/>
                  </a:schemeClr>
                </a:solidFill>
              </a:rPr>
              <a:t>SOLUTIONS</a:t>
            </a:r>
          </a:p>
          <a:p>
            <a:pPr marL="171450" lvl="0" indent="-171450">
              <a:buBlip>
                <a:blip r:embed="rId3"/>
              </a:buBlip>
            </a:pPr>
            <a:r>
              <a:rPr lang="en-US" sz="1200" dirty="0" smtClean="0">
                <a:solidFill>
                  <a:schemeClr val="tx1">
                    <a:lumMod val="65000"/>
                    <a:lumOff val="35000"/>
                  </a:schemeClr>
                </a:solidFill>
              </a:rPr>
              <a:t>Self-developed </a:t>
            </a:r>
            <a:r>
              <a:rPr lang="en-US" sz="1200" dirty="0">
                <a:solidFill>
                  <a:schemeClr val="tx1">
                    <a:lumMod val="65000"/>
                    <a:lumOff val="35000"/>
                  </a:schemeClr>
                </a:solidFill>
              </a:rPr>
              <a:t>payment platform that integrates </a:t>
            </a:r>
            <a:r>
              <a:rPr lang="en-US" sz="1200" dirty="0" smtClean="0">
                <a:solidFill>
                  <a:schemeClr val="tx1">
                    <a:lumMod val="65000"/>
                    <a:lumOff val="35000"/>
                  </a:schemeClr>
                </a:solidFill>
              </a:rPr>
              <a:t>+ </a:t>
            </a:r>
            <a:r>
              <a:rPr lang="en-US" sz="1200" dirty="0">
                <a:solidFill>
                  <a:schemeClr val="tx1">
                    <a:lumMod val="65000"/>
                    <a:lumOff val="35000"/>
                  </a:schemeClr>
                </a:solidFill>
              </a:rPr>
              <a:t>3.000 payment methods</a:t>
            </a:r>
          </a:p>
          <a:p>
            <a:pPr marL="171450" lvl="0" indent="-171450">
              <a:buBlip>
                <a:blip r:embed="rId3"/>
              </a:buBlip>
            </a:pPr>
            <a:r>
              <a:rPr lang="en-US" sz="1200" dirty="0">
                <a:solidFill>
                  <a:schemeClr val="tx1">
                    <a:lumMod val="65000"/>
                    <a:lumOff val="35000"/>
                  </a:schemeClr>
                </a:solidFill>
              </a:rPr>
              <a:t>SMS and Voice TV solutions implanted all over the world: Spain, Turkey, Romania, Ecuador, Ukraine, Poland...</a:t>
            </a:r>
          </a:p>
          <a:p>
            <a:pPr marL="171450" lvl="0" indent="-171450">
              <a:buBlip>
                <a:blip r:embed="rId3"/>
              </a:buBlip>
            </a:pPr>
            <a:r>
              <a:rPr lang="en-US" sz="1200" dirty="0">
                <a:solidFill>
                  <a:schemeClr val="tx1">
                    <a:lumMod val="65000"/>
                    <a:lumOff val="35000"/>
                  </a:schemeClr>
                </a:solidFill>
              </a:rPr>
              <a:t>Global voice services that manage yearly 1 million calls and 3 million minutes </a:t>
            </a:r>
            <a:endParaRPr lang="en-US" sz="1200" dirty="0" smtClean="0">
              <a:solidFill>
                <a:schemeClr val="tx1">
                  <a:lumMod val="65000"/>
                  <a:lumOff val="35000"/>
                </a:schemeClr>
              </a:solidFill>
            </a:endParaRPr>
          </a:p>
          <a:p>
            <a:pPr lvl="0"/>
            <a:endParaRPr lang="es-ES" sz="1200" dirty="0">
              <a:solidFill>
                <a:schemeClr val="tx1">
                  <a:lumMod val="65000"/>
                  <a:lumOff val="35000"/>
                </a:schemeClr>
              </a:solidFill>
            </a:endParaRPr>
          </a:p>
          <a:p>
            <a:pPr lvl="0"/>
            <a:endParaRPr lang="es-ES" sz="1200" dirty="0" smtClean="0">
              <a:solidFill>
                <a:schemeClr val="tx1">
                  <a:lumMod val="65000"/>
                  <a:lumOff val="35000"/>
                </a:schemeClr>
              </a:solidFill>
            </a:endParaRPr>
          </a:p>
          <a:p>
            <a:pPr marL="171450" lvl="0" indent="-171450">
              <a:buBlip>
                <a:blip r:embed="rId3"/>
              </a:buBlip>
            </a:pPr>
            <a:endParaRPr lang="es-ES" sz="1200" dirty="0">
              <a:solidFill>
                <a:schemeClr val="tx1">
                  <a:lumMod val="65000"/>
                  <a:lumOff val="35000"/>
                </a:schemeClr>
              </a:solidFill>
            </a:endParaRPr>
          </a:p>
          <a:p>
            <a:pPr marL="171450" lvl="0" indent="-171450">
              <a:buBlip>
                <a:blip r:embed="rId3"/>
              </a:buBlip>
            </a:pPr>
            <a:endParaRPr lang="es-ES" sz="1200" dirty="0" smtClean="0">
              <a:solidFill>
                <a:schemeClr val="tx1">
                  <a:lumMod val="65000"/>
                  <a:lumOff val="35000"/>
                </a:schemeClr>
              </a:solidFill>
            </a:endParaRPr>
          </a:p>
          <a:p>
            <a:pPr marL="171450" lvl="0" indent="-171450">
              <a:buBlip>
                <a:blip r:embed="rId3"/>
              </a:buBlip>
            </a:pPr>
            <a:endParaRPr lang="es-ES" sz="1200" dirty="0">
              <a:solidFill>
                <a:schemeClr val="tx1">
                  <a:lumMod val="65000"/>
                  <a:lumOff val="35000"/>
                </a:schemeClr>
              </a:solidFill>
            </a:endParaRPr>
          </a:p>
          <a:p>
            <a:pPr marL="171450" lvl="0" indent="-171450">
              <a:buBlip>
                <a:blip r:embed="rId3"/>
              </a:buBlip>
            </a:pPr>
            <a:endParaRPr lang="es-ES" sz="1200" dirty="0" smtClean="0">
              <a:solidFill>
                <a:schemeClr val="tx1">
                  <a:lumMod val="65000"/>
                  <a:lumOff val="35000"/>
                </a:schemeClr>
              </a:solidFill>
            </a:endParaRPr>
          </a:p>
          <a:p>
            <a:pPr marL="171450" lvl="0" indent="-171450">
              <a:buBlip>
                <a:blip r:embed="rId3"/>
              </a:buBlip>
            </a:pPr>
            <a:endParaRPr lang="es-ES" sz="1200" dirty="0">
              <a:solidFill>
                <a:schemeClr val="tx1">
                  <a:lumMod val="65000"/>
                  <a:lumOff val="35000"/>
                </a:schemeClr>
              </a:solidFill>
            </a:endParaRPr>
          </a:p>
          <a:p>
            <a:pPr lvl="0"/>
            <a:endParaRPr lang="es-ES" sz="1200" dirty="0" smtClean="0">
              <a:solidFill>
                <a:schemeClr val="tx1">
                  <a:lumMod val="65000"/>
                  <a:lumOff val="35000"/>
                </a:schemeClr>
              </a:solidFill>
            </a:endParaRPr>
          </a:p>
          <a:p>
            <a:pPr lvl="0"/>
            <a:endParaRPr lang="es-ES" sz="1200" dirty="0">
              <a:solidFill>
                <a:schemeClr val="tx1">
                  <a:lumMod val="65000"/>
                  <a:lumOff val="35000"/>
                </a:schemeClr>
              </a:solidFill>
            </a:endParaRPr>
          </a:p>
          <a:p>
            <a:r>
              <a:rPr lang="es-ES" sz="1400" b="1" dirty="0">
                <a:solidFill>
                  <a:schemeClr val="tx1">
                    <a:lumMod val="65000"/>
                    <a:lumOff val="35000"/>
                  </a:schemeClr>
                </a:solidFill>
              </a:rPr>
              <a:t>SECURITY </a:t>
            </a:r>
            <a:endParaRPr lang="es-ES" sz="1400" b="1" dirty="0" smtClean="0">
              <a:solidFill>
                <a:schemeClr val="tx1">
                  <a:lumMod val="65000"/>
                  <a:lumOff val="35000"/>
                </a:schemeClr>
              </a:solidFill>
            </a:endParaRPr>
          </a:p>
          <a:p>
            <a:r>
              <a:rPr lang="en-US" sz="1200" dirty="0">
                <a:solidFill>
                  <a:schemeClr val="tx1">
                    <a:lumMod val="65000"/>
                    <a:lumOff val="35000"/>
                  </a:schemeClr>
                </a:solidFill>
              </a:rPr>
              <a:t>Our services </a:t>
            </a:r>
            <a:r>
              <a:rPr lang="en-US" sz="1200" dirty="0" smtClean="0">
                <a:solidFill>
                  <a:schemeClr val="tx1">
                    <a:lumMod val="65000"/>
                    <a:lumOff val="35000"/>
                  </a:schemeClr>
                </a:solidFill>
              </a:rPr>
              <a:t>engage the most </a:t>
            </a:r>
            <a:r>
              <a:rPr lang="en-US" sz="1200" dirty="0">
                <a:solidFill>
                  <a:schemeClr val="tx1">
                    <a:lumMod val="65000"/>
                    <a:lumOff val="35000"/>
                  </a:schemeClr>
                </a:solidFill>
              </a:rPr>
              <a:t>reliable hosting and </a:t>
            </a:r>
            <a:r>
              <a:rPr lang="en-US" sz="1200" dirty="0" smtClean="0">
                <a:solidFill>
                  <a:schemeClr val="tx1">
                    <a:lumMod val="65000"/>
                    <a:lumOff val="35000"/>
                  </a:schemeClr>
                </a:solidFill>
              </a:rPr>
              <a:t>servers </a:t>
            </a:r>
            <a:r>
              <a:rPr lang="en-US" sz="1200" dirty="0">
                <a:solidFill>
                  <a:schemeClr val="tx1">
                    <a:lumMod val="65000"/>
                    <a:lumOff val="35000"/>
                  </a:schemeClr>
                </a:solidFill>
              </a:rPr>
              <a:t>providers; in Spain our online quality is </a:t>
            </a:r>
            <a:r>
              <a:rPr lang="en-US" sz="1200" dirty="0" smtClean="0">
                <a:solidFill>
                  <a:schemeClr val="tx1">
                    <a:lumMod val="65000"/>
                    <a:lumOff val="35000"/>
                  </a:schemeClr>
                </a:solidFill>
              </a:rPr>
              <a:t>guaranteed </a:t>
            </a:r>
            <a:r>
              <a:rPr lang="en-US" sz="1200" dirty="0">
                <a:solidFill>
                  <a:schemeClr val="tx1">
                    <a:lumMod val="65000"/>
                    <a:lumOff val="35000"/>
                  </a:schemeClr>
                </a:solidFill>
              </a:rPr>
              <a:t>through our partner </a:t>
            </a:r>
            <a:r>
              <a:rPr lang="en-US" sz="1200" dirty="0" err="1">
                <a:solidFill>
                  <a:schemeClr val="tx1">
                    <a:lumMod val="65000"/>
                    <a:lumOff val="35000"/>
                  </a:schemeClr>
                </a:solidFill>
              </a:rPr>
              <a:t>Comvive</a:t>
            </a:r>
            <a:r>
              <a:rPr lang="en-US" sz="1200" dirty="0">
                <a:solidFill>
                  <a:schemeClr val="tx1">
                    <a:lumMod val="65000"/>
                    <a:lumOff val="35000"/>
                  </a:schemeClr>
                </a:solidFill>
              </a:rPr>
              <a:t>, board member of </a:t>
            </a:r>
            <a:r>
              <a:rPr lang="en-US" sz="1200" dirty="0" err="1">
                <a:solidFill>
                  <a:schemeClr val="tx1">
                    <a:lumMod val="65000"/>
                    <a:lumOff val="35000"/>
                  </a:schemeClr>
                </a:solidFill>
              </a:rPr>
              <a:t>Espanix</a:t>
            </a:r>
            <a:r>
              <a:rPr lang="en-US" sz="1200" dirty="0">
                <a:solidFill>
                  <a:schemeClr val="tx1">
                    <a:lumMod val="65000"/>
                    <a:lumOff val="35000"/>
                  </a:schemeClr>
                </a:solidFill>
              </a:rPr>
              <a:t> </a:t>
            </a:r>
            <a:endParaRPr lang="en-US" sz="1200" dirty="0" smtClean="0">
              <a:solidFill>
                <a:schemeClr val="tx1">
                  <a:lumMod val="65000"/>
                  <a:lumOff val="35000"/>
                </a:schemeClr>
              </a:solidFill>
            </a:endParaRPr>
          </a:p>
          <a:p>
            <a:pPr marL="171450" lvl="0" indent="-171450">
              <a:buBlip>
                <a:blip r:embed="rId3"/>
              </a:buBlip>
            </a:pPr>
            <a:r>
              <a:rPr lang="en-US" sz="1200" dirty="0" smtClean="0">
                <a:solidFill>
                  <a:schemeClr val="tx1">
                    <a:lumMod val="65000"/>
                    <a:lumOff val="35000"/>
                  </a:schemeClr>
                </a:solidFill>
              </a:rPr>
              <a:t>+</a:t>
            </a:r>
            <a:r>
              <a:rPr lang="en-US" sz="1200" dirty="0">
                <a:solidFill>
                  <a:schemeClr val="tx1">
                    <a:lumMod val="65000"/>
                    <a:lumOff val="35000"/>
                  </a:schemeClr>
                </a:solidFill>
              </a:rPr>
              <a:t>700 operational servers, 10.000 registered domains and 50 GB </a:t>
            </a:r>
            <a:r>
              <a:rPr lang="en-US" sz="1200" dirty="0" smtClean="0">
                <a:solidFill>
                  <a:schemeClr val="tx1">
                    <a:lumMod val="65000"/>
                    <a:lumOff val="35000"/>
                  </a:schemeClr>
                </a:solidFill>
              </a:rPr>
              <a:t>broadband </a:t>
            </a:r>
            <a:endParaRPr lang="en-US" sz="1200" dirty="0">
              <a:solidFill>
                <a:schemeClr val="tx1">
                  <a:lumMod val="65000"/>
                  <a:lumOff val="35000"/>
                </a:schemeClr>
              </a:solidFill>
            </a:endParaRPr>
          </a:p>
          <a:p>
            <a:pPr marL="171450" lvl="0" indent="-171450">
              <a:buBlip>
                <a:blip r:embed="rId3"/>
              </a:buBlip>
            </a:pPr>
            <a:r>
              <a:rPr lang="en-US" sz="1200" dirty="0">
                <a:solidFill>
                  <a:schemeClr val="tx1">
                    <a:lumMod val="65000"/>
                    <a:lumOff val="35000"/>
                  </a:schemeClr>
                </a:solidFill>
              </a:rPr>
              <a:t>Granting service </a:t>
            </a:r>
            <a:r>
              <a:rPr lang="en-US" sz="1200" dirty="0" smtClean="0">
                <a:solidFill>
                  <a:schemeClr val="tx1">
                    <a:lumMod val="65000"/>
                    <a:lumOff val="35000"/>
                  </a:schemeClr>
                </a:solidFill>
              </a:rPr>
              <a:t>continuity </a:t>
            </a:r>
            <a:r>
              <a:rPr lang="en-US" sz="1200" dirty="0">
                <a:solidFill>
                  <a:schemeClr val="tx1">
                    <a:lumMod val="65000"/>
                    <a:lumOff val="35000"/>
                  </a:schemeClr>
                </a:solidFill>
              </a:rPr>
              <a:t>though 4 different internet providers: Cogent, Tiscali, NTT and Colt</a:t>
            </a:r>
            <a:endParaRPr lang="es-ES" sz="1200" dirty="0">
              <a:solidFill>
                <a:schemeClr val="tx1">
                  <a:lumMod val="65000"/>
                  <a:lumOff val="35000"/>
                </a:schemeClr>
              </a:solidFill>
            </a:endParaRPr>
          </a:p>
        </p:txBody>
      </p:sp>
      <p:sp>
        <p:nvSpPr>
          <p:cNvPr id="11" name="10 CuadroTexto"/>
          <p:cNvSpPr txBox="1"/>
          <p:nvPr/>
        </p:nvSpPr>
        <p:spPr>
          <a:xfrm>
            <a:off x="1239777" y="323634"/>
            <a:ext cx="6801563" cy="369332"/>
          </a:xfrm>
          <a:prstGeom prst="rect">
            <a:avLst/>
          </a:prstGeom>
          <a:noFill/>
        </p:spPr>
        <p:txBody>
          <a:bodyPr wrap="square" rtlCol="0">
            <a:spAutoFit/>
          </a:bodyPr>
          <a:lstStyle/>
          <a:p>
            <a:r>
              <a:rPr lang="es-ES" b="1" dirty="0">
                <a:solidFill>
                  <a:srgbClr val="00B0F0"/>
                </a:solidFill>
              </a:rPr>
              <a:t>THE NVIA GROUP:	SERVICES (1/3)</a:t>
            </a:r>
            <a:endParaRPr lang="en-US" b="1" dirty="0">
              <a:solidFill>
                <a:srgbClr val="00B0F0"/>
              </a:solidFill>
            </a:endParaRPr>
          </a:p>
        </p:txBody>
      </p:sp>
    </p:spTree>
    <p:extLst>
      <p:ext uri="{BB962C8B-B14F-4D97-AF65-F5344CB8AC3E}">
        <p14:creationId xmlns:p14="http://schemas.microsoft.com/office/powerpoint/2010/main" val="172759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uadroTexto 1"/>
          <p:cNvSpPr txBox="1"/>
          <p:nvPr/>
        </p:nvSpPr>
        <p:spPr>
          <a:xfrm>
            <a:off x="895373" y="866017"/>
            <a:ext cx="7924777" cy="3293209"/>
          </a:xfrm>
          <a:prstGeom prst="rect">
            <a:avLst/>
          </a:prstGeom>
          <a:noFill/>
        </p:spPr>
        <p:txBody>
          <a:bodyPr wrap="square" rtlCol="0">
            <a:spAutoFit/>
          </a:bodyPr>
          <a:lstStyle/>
          <a:p>
            <a:pPr algn="just"/>
            <a:r>
              <a:rPr lang="es-ES" sz="1400" b="1" dirty="0" smtClean="0">
                <a:solidFill>
                  <a:schemeClr val="tx1">
                    <a:lumMod val="65000"/>
                    <a:lumOff val="35000"/>
                  </a:schemeClr>
                </a:solidFill>
              </a:rPr>
              <a:t>ADVERTISING</a:t>
            </a:r>
          </a:p>
          <a:p>
            <a:pPr marL="171450" indent="-171450" algn="just">
              <a:buBlip>
                <a:blip r:embed="rId3"/>
              </a:buBlip>
            </a:pPr>
            <a:r>
              <a:rPr lang="en-US" sz="1200" dirty="0" smtClean="0">
                <a:solidFill>
                  <a:schemeClr val="tx1">
                    <a:lumMod val="65000"/>
                    <a:lumOff val="35000"/>
                  </a:schemeClr>
                </a:solidFill>
              </a:rPr>
              <a:t>Our self-developed Ad </a:t>
            </a:r>
            <a:r>
              <a:rPr lang="en-US" sz="1200" dirty="0">
                <a:solidFill>
                  <a:schemeClr val="tx1">
                    <a:lumMod val="65000"/>
                    <a:lumOff val="35000"/>
                  </a:schemeClr>
                </a:solidFill>
              </a:rPr>
              <a:t>Server can manage 1.200.000 daily impressions, 20% of which are mobile</a:t>
            </a:r>
          </a:p>
          <a:p>
            <a:pPr marL="171450" indent="-171450" algn="just">
              <a:buBlip>
                <a:blip r:embed="rId3"/>
              </a:buBlip>
            </a:pPr>
            <a:r>
              <a:rPr lang="en-US" sz="1200" dirty="0" err="1">
                <a:solidFill>
                  <a:schemeClr val="tx1">
                    <a:lumMod val="65000"/>
                    <a:lumOff val="35000"/>
                  </a:schemeClr>
                </a:solidFill>
              </a:rPr>
              <a:t>Nvia</a:t>
            </a:r>
            <a:r>
              <a:rPr lang="en-US" sz="1200" dirty="0">
                <a:solidFill>
                  <a:schemeClr val="tx1">
                    <a:lumMod val="65000"/>
                    <a:lumOff val="35000"/>
                  </a:schemeClr>
                </a:solidFill>
              </a:rPr>
              <a:t> is one of Spain's 15 biggest online advertisers with + € 3 million invested</a:t>
            </a:r>
          </a:p>
          <a:p>
            <a:pPr marL="171450" indent="-171450" algn="just">
              <a:buBlip>
                <a:blip r:embed="rId3"/>
              </a:buBlip>
            </a:pPr>
            <a:r>
              <a:rPr lang="en-US" sz="1200" dirty="0">
                <a:solidFill>
                  <a:schemeClr val="tx1">
                    <a:lumMod val="65000"/>
                    <a:lumOff val="35000"/>
                  </a:schemeClr>
                </a:solidFill>
              </a:rPr>
              <a:t>We are focused on quality leads and </a:t>
            </a:r>
            <a:r>
              <a:rPr lang="en-US" sz="1200" dirty="0" err="1">
                <a:solidFill>
                  <a:schemeClr val="tx1">
                    <a:lumMod val="65000"/>
                    <a:lumOff val="35000"/>
                  </a:schemeClr>
                </a:solidFill>
              </a:rPr>
              <a:t>specialised</a:t>
            </a:r>
            <a:r>
              <a:rPr lang="en-US" sz="1200" dirty="0">
                <a:solidFill>
                  <a:schemeClr val="tx1">
                    <a:lumMod val="65000"/>
                    <a:lumOff val="35000"/>
                  </a:schemeClr>
                </a:solidFill>
              </a:rPr>
              <a:t> in European and </a:t>
            </a:r>
            <a:r>
              <a:rPr lang="en-US" sz="1200" dirty="0" err="1">
                <a:solidFill>
                  <a:schemeClr val="tx1">
                    <a:lumMod val="65000"/>
                    <a:lumOff val="35000"/>
                  </a:schemeClr>
                </a:solidFill>
              </a:rPr>
              <a:t>Latinamerican</a:t>
            </a:r>
            <a:r>
              <a:rPr lang="en-US" sz="1200" dirty="0">
                <a:solidFill>
                  <a:schemeClr val="tx1">
                    <a:lumMod val="65000"/>
                    <a:lumOff val="35000"/>
                  </a:schemeClr>
                </a:solidFill>
              </a:rPr>
              <a:t> markets. No intermediaries.</a:t>
            </a:r>
            <a:endParaRPr lang="es-ES" sz="1200" dirty="0" smtClean="0">
              <a:solidFill>
                <a:schemeClr val="tx1">
                  <a:lumMod val="65000"/>
                  <a:lumOff val="35000"/>
                </a:schemeClr>
              </a:solidFill>
            </a:endParaRPr>
          </a:p>
          <a:p>
            <a:pPr marL="171450" indent="-171450" algn="just">
              <a:buBlip>
                <a:blip r:embed="rId3"/>
              </a:buBlip>
            </a:pPr>
            <a:endParaRPr lang="es-ES" sz="1200" dirty="0" smtClean="0">
              <a:solidFill>
                <a:schemeClr val="tx1">
                  <a:lumMod val="65000"/>
                  <a:lumOff val="35000"/>
                </a:schemeClr>
              </a:solidFill>
            </a:endParaRPr>
          </a:p>
          <a:p>
            <a:pPr algn="just"/>
            <a:endParaRPr lang="es-ES" sz="1200" dirty="0">
              <a:solidFill>
                <a:schemeClr val="tx1">
                  <a:lumMod val="65000"/>
                  <a:lumOff val="35000"/>
                </a:schemeClr>
              </a:solidFill>
            </a:endParaRPr>
          </a:p>
          <a:p>
            <a:pPr algn="just"/>
            <a:endParaRPr lang="es-ES" sz="1200" dirty="0" smtClean="0">
              <a:solidFill>
                <a:schemeClr val="tx1">
                  <a:lumMod val="65000"/>
                  <a:lumOff val="35000"/>
                </a:schemeClr>
              </a:solidFill>
            </a:endParaRPr>
          </a:p>
          <a:p>
            <a:pPr algn="just"/>
            <a:endParaRPr lang="es-ES" sz="1200" dirty="0">
              <a:solidFill>
                <a:schemeClr val="tx1">
                  <a:lumMod val="65000"/>
                  <a:lumOff val="35000"/>
                </a:schemeClr>
              </a:solidFill>
            </a:endParaRPr>
          </a:p>
          <a:p>
            <a:pPr algn="just"/>
            <a:endParaRPr lang="es-ES" sz="1200" dirty="0" smtClean="0">
              <a:solidFill>
                <a:schemeClr val="tx1">
                  <a:lumMod val="65000"/>
                  <a:lumOff val="35000"/>
                </a:schemeClr>
              </a:solidFill>
            </a:endParaRPr>
          </a:p>
          <a:p>
            <a:pPr algn="just"/>
            <a:endParaRPr lang="es-ES" sz="1200" dirty="0">
              <a:solidFill>
                <a:schemeClr val="tx1">
                  <a:lumMod val="65000"/>
                  <a:lumOff val="35000"/>
                </a:schemeClr>
              </a:solidFill>
            </a:endParaRPr>
          </a:p>
          <a:p>
            <a:pPr algn="just"/>
            <a:endParaRPr lang="es-ES" sz="1200" dirty="0" smtClean="0">
              <a:solidFill>
                <a:schemeClr val="tx1">
                  <a:lumMod val="65000"/>
                  <a:lumOff val="35000"/>
                </a:schemeClr>
              </a:solidFill>
            </a:endParaRPr>
          </a:p>
          <a:p>
            <a:pPr algn="just"/>
            <a:endParaRPr lang="es-ES" sz="1200" dirty="0">
              <a:solidFill>
                <a:schemeClr val="tx1">
                  <a:lumMod val="65000"/>
                  <a:lumOff val="35000"/>
                </a:schemeClr>
              </a:solidFill>
            </a:endParaRPr>
          </a:p>
          <a:p>
            <a:pPr algn="just"/>
            <a:endParaRPr lang="es-ES" sz="1200" b="1" dirty="0" smtClean="0">
              <a:solidFill>
                <a:schemeClr val="tx1">
                  <a:lumMod val="65000"/>
                  <a:lumOff val="35000"/>
                </a:schemeClr>
              </a:solidFill>
            </a:endParaRPr>
          </a:p>
          <a:p>
            <a:pPr algn="just"/>
            <a:r>
              <a:rPr lang="es-ES" sz="1400" b="1" dirty="0" smtClean="0">
                <a:solidFill>
                  <a:schemeClr val="tx1">
                    <a:lumMod val="65000"/>
                    <a:lumOff val="35000"/>
                  </a:schemeClr>
                </a:solidFill>
              </a:rPr>
              <a:t>MARKETING </a:t>
            </a:r>
          </a:p>
          <a:p>
            <a:pPr marL="171450" indent="-171450" algn="just">
              <a:buBlip>
                <a:blip r:embed="rId3"/>
              </a:buBlip>
            </a:pPr>
            <a:r>
              <a:rPr lang="en-US" sz="1200" dirty="0" smtClean="0">
                <a:solidFill>
                  <a:schemeClr val="tx1">
                    <a:lumMod val="65000"/>
                    <a:lumOff val="35000"/>
                  </a:schemeClr>
                </a:solidFill>
              </a:rPr>
              <a:t>Our </a:t>
            </a:r>
            <a:r>
              <a:rPr lang="en-US" sz="1200" dirty="0">
                <a:solidFill>
                  <a:schemeClr val="tx1">
                    <a:lumMod val="65000"/>
                    <a:lumOff val="35000"/>
                  </a:schemeClr>
                </a:solidFill>
              </a:rPr>
              <a:t>performance platform handles campaigns for Coca-Cola, BMV, Bank </a:t>
            </a:r>
            <a:r>
              <a:rPr lang="en-US" sz="1200" dirty="0" err="1">
                <a:solidFill>
                  <a:schemeClr val="tx1">
                    <a:lumMod val="65000"/>
                    <a:lumOff val="35000"/>
                  </a:schemeClr>
                </a:solidFill>
              </a:rPr>
              <a:t>Positiff</a:t>
            </a:r>
            <a:r>
              <a:rPr lang="en-US" sz="1200" dirty="0">
                <a:solidFill>
                  <a:schemeClr val="tx1">
                    <a:lumMod val="65000"/>
                    <a:lumOff val="35000"/>
                  </a:schemeClr>
                </a:solidFill>
              </a:rPr>
              <a:t>,  BGZ Bank...</a:t>
            </a:r>
          </a:p>
          <a:p>
            <a:pPr marL="171450" indent="-171450" algn="just">
              <a:buBlip>
                <a:blip r:embed="rId3"/>
              </a:buBlip>
            </a:pPr>
            <a:r>
              <a:rPr lang="en-US" sz="1200" dirty="0">
                <a:solidFill>
                  <a:schemeClr val="tx1">
                    <a:lumMod val="65000"/>
                    <a:lumOff val="35000"/>
                  </a:schemeClr>
                </a:solidFill>
              </a:rPr>
              <a:t>Self-developed email marketing service: retargeting, sponsoring, co-registration…</a:t>
            </a:r>
          </a:p>
          <a:p>
            <a:pPr marL="171450" indent="-171450" algn="just">
              <a:buBlip>
                <a:blip r:embed="rId3"/>
              </a:buBlip>
            </a:pPr>
            <a:r>
              <a:rPr lang="en-US" sz="1200" dirty="0">
                <a:solidFill>
                  <a:schemeClr val="tx1">
                    <a:lumMod val="65000"/>
                    <a:lumOff val="35000"/>
                  </a:schemeClr>
                </a:solidFill>
              </a:rPr>
              <a:t>Reliable and segmented database that grows day by day: 100.000 new emails added </a:t>
            </a:r>
            <a:r>
              <a:rPr lang="en-US" sz="1200" dirty="0" smtClean="0">
                <a:solidFill>
                  <a:schemeClr val="tx1">
                    <a:lumMod val="65000"/>
                    <a:lumOff val="35000"/>
                  </a:schemeClr>
                </a:solidFill>
              </a:rPr>
              <a:t>daily</a:t>
            </a:r>
            <a:endParaRPr lang="es-ES" sz="1200" dirty="0" smtClean="0">
              <a:solidFill>
                <a:schemeClr val="tx1">
                  <a:lumMod val="65000"/>
                  <a:lumOff val="35000"/>
                </a:schemeClr>
              </a:solidFill>
            </a:endParaRPr>
          </a:p>
        </p:txBody>
      </p:sp>
      <p:sp>
        <p:nvSpPr>
          <p:cNvPr id="4" name="3 CuadroTexto"/>
          <p:cNvSpPr txBox="1"/>
          <p:nvPr/>
        </p:nvSpPr>
        <p:spPr>
          <a:xfrm>
            <a:off x="1239777" y="323634"/>
            <a:ext cx="6801563" cy="369332"/>
          </a:xfrm>
          <a:prstGeom prst="rect">
            <a:avLst/>
          </a:prstGeom>
          <a:noFill/>
        </p:spPr>
        <p:txBody>
          <a:bodyPr wrap="square" rtlCol="0">
            <a:spAutoFit/>
          </a:bodyPr>
          <a:lstStyle/>
          <a:p>
            <a:r>
              <a:rPr lang="es-ES" b="1" dirty="0">
                <a:solidFill>
                  <a:srgbClr val="00B0F0"/>
                </a:solidFill>
              </a:rPr>
              <a:t>THE NVIA GROUP:	SERVICES (2/3)</a:t>
            </a:r>
            <a:endParaRPr lang="en-US" b="1" dirty="0">
              <a:solidFill>
                <a:srgbClr val="00B0F0"/>
              </a:solidFill>
            </a:endParaRPr>
          </a:p>
        </p:txBody>
      </p:sp>
    </p:spTree>
    <p:extLst>
      <p:ext uri="{BB962C8B-B14F-4D97-AF65-F5344CB8AC3E}">
        <p14:creationId xmlns:p14="http://schemas.microsoft.com/office/powerpoint/2010/main" val="3976531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uadroTexto 1"/>
          <p:cNvSpPr txBox="1"/>
          <p:nvPr/>
        </p:nvSpPr>
        <p:spPr>
          <a:xfrm>
            <a:off x="866798" y="780292"/>
            <a:ext cx="7724751" cy="3508653"/>
          </a:xfrm>
          <a:prstGeom prst="rect">
            <a:avLst/>
          </a:prstGeom>
          <a:noFill/>
        </p:spPr>
        <p:txBody>
          <a:bodyPr wrap="square" rtlCol="0">
            <a:spAutoFit/>
          </a:bodyPr>
          <a:lstStyle/>
          <a:p>
            <a:pPr algn="just"/>
            <a:r>
              <a:rPr lang="es-ES" sz="1400" b="1" dirty="0">
                <a:solidFill>
                  <a:schemeClr val="tx1">
                    <a:lumMod val="65000"/>
                    <a:lumOff val="35000"/>
                  </a:schemeClr>
                </a:solidFill>
              </a:rPr>
              <a:t>PRODUCT DEVELOPMENT </a:t>
            </a:r>
            <a:endParaRPr lang="es-ES" sz="1400" b="1" dirty="0" smtClean="0">
              <a:solidFill>
                <a:schemeClr val="tx1">
                  <a:lumMod val="65000"/>
                  <a:lumOff val="35000"/>
                </a:schemeClr>
              </a:solidFill>
            </a:endParaRPr>
          </a:p>
          <a:p>
            <a:pPr marL="171450" lvl="0" indent="-171450" algn="just">
              <a:buBlip>
                <a:blip r:embed="rId3"/>
              </a:buBlip>
            </a:pPr>
            <a:r>
              <a:rPr lang="en-US" sz="1200" dirty="0" smtClean="0">
                <a:solidFill>
                  <a:schemeClr val="tx1">
                    <a:lumMod val="65000"/>
                    <a:lumOff val="35000"/>
                  </a:schemeClr>
                </a:solidFill>
              </a:rPr>
              <a:t>NVIA </a:t>
            </a:r>
            <a:r>
              <a:rPr lang="en-US" sz="1200" dirty="0">
                <a:solidFill>
                  <a:schemeClr val="tx1">
                    <a:lumMod val="65000"/>
                    <a:lumOff val="35000"/>
                  </a:schemeClr>
                </a:solidFill>
              </a:rPr>
              <a:t>counts with more than 50 programmers specialized in web and app developments and cutting-edge solutions</a:t>
            </a:r>
          </a:p>
          <a:p>
            <a:pPr marL="171450" lvl="0" indent="-171450" algn="just">
              <a:buBlip>
                <a:blip r:embed="rId3"/>
              </a:buBlip>
            </a:pPr>
            <a:r>
              <a:rPr lang="en-US" sz="1200" dirty="0">
                <a:solidFill>
                  <a:schemeClr val="tx1">
                    <a:lumMod val="65000"/>
                    <a:lumOff val="35000"/>
                  </a:schemeClr>
                </a:solidFill>
              </a:rPr>
              <a:t>We master mobile platforms and tablets: iPhone, Android, Blackberry, Microsoft</a:t>
            </a:r>
          </a:p>
          <a:p>
            <a:pPr marL="171450" lvl="0" indent="-171450" algn="just">
              <a:buBlip>
                <a:blip r:embed="rId3"/>
              </a:buBlip>
            </a:pPr>
            <a:r>
              <a:rPr lang="en-US" sz="1200" dirty="0">
                <a:solidFill>
                  <a:schemeClr val="tx1">
                    <a:lumMod val="65000"/>
                    <a:lumOff val="35000"/>
                  </a:schemeClr>
                </a:solidFill>
              </a:rPr>
              <a:t>More than 20 designers and testers </a:t>
            </a:r>
            <a:r>
              <a:rPr lang="en-US" sz="1200" dirty="0" smtClean="0">
                <a:solidFill>
                  <a:schemeClr val="tx1">
                    <a:lumMod val="65000"/>
                    <a:lumOff val="35000"/>
                  </a:schemeClr>
                </a:solidFill>
              </a:rPr>
              <a:t>warrant the </a:t>
            </a:r>
            <a:r>
              <a:rPr lang="en-US" sz="1200" b="1" dirty="0">
                <a:solidFill>
                  <a:schemeClr val="tx1">
                    <a:lumMod val="65000"/>
                    <a:lumOff val="35000"/>
                  </a:schemeClr>
                </a:solidFill>
              </a:rPr>
              <a:t>security, usability and quality of our products</a:t>
            </a:r>
            <a:endParaRPr lang="es-ES" sz="1200" b="1" dirty="0" smtClean="0">
              <a:solidFill>
                <a:schemeClr val="tx1">
                  <a:lumMod val="65000"/>
                  <a:lumOff val="35000"/>
                </a:schemeClr>
              </a:solidFill>
            </a:endParaRPr>
          </a:p>
          <a:p>
            <a:pPr algn="just"/>
            <a:endParaRPr lang="es-ES" sz="1200" dirty="0" smtClean="0">
              <a:solidFill>
                <a:schemeClr val="tx1">
                  <a:lumMod val="65000"/>
                  <a:lumOff val="35000"/>
                </a:schemeClr>
              </a:solidFill>
            </a:endParaRPr>
          </a:p>
          <a:p>
            <a:pPr algn="just"/>
            <a:endParaRPr lang="es-ES" sz="1200" dirty="0">
              <a:solidFill>
                <a:schemeClr val="tx1">
                  <a:lumMod val="65000"/>
                  <a:lumOff val="35000"/>
                </a:schemeClr>
              </a:solidFill>
            </a:endParaRPr>
          </a:p>
          <a:p>
            <a:pPr algn="just"/>
            <a:endParaRPr lang="es-ES" sz="1200" dirty="0" smtClean="0">
              <a:solidFill>
                <a:schemeClr val="tx1">
                  <a:lumMod val="65000"/>
                  <a:lumOff val="35000"/>
                </a:schemeClr>
              </a:solidFill>
            </a:endParaRPr>
          </a:p>
          <a:p>
            <a:pPr algn="just"/>
            <a:endParaRPr lang="es-ES" sz="1200" dirty="0">
              <a:solidFill>
                <a:schemeClr val="tx1">
                  <a:lumMod val="65000"/>
                  <a:lumOff val="35000"/>
                </a:schemeClr>
              </a:solidFill>
            </a:endParaRPr>
          </a:p>
          <a:p>
            <a:pPr algn="just"/>
            <a:endParaRPr lang="es-ES" sz="1200" dirty="0" smtClean="0">
              <a:solidFill>
                <a:schemeClr val="tx1">
                  <a:lumMod val="65000"/>
                  <a:lumOff val="35000"/>
                </a:schemeClr>
              </a:solidFill>
            </a:endParaRPr>
          </a:p>
          <a:p>
            <a:pPr algn="just"/>
            <a:endParaRPr lang="es-ES" sz="1200" dirty="0" smtClean="0">
              <a:solidFill>
                <a:schemeClr val="tx1">
                  <a:lumMod val="65000"/>
                  <a:lumOff val="35000"/>
                </a:schemeClr>
              </a:solidFill>
            </a:endParaRPr>
          </a:p>
          <a:p>
            <a:pPr algn="just"/>
            <a:endParaRPr lang="es-ES" sz="1200" dirty="0">
              <a:solidFill>
                <a:schemeClr val="tx1">
                  <a:lumMod val="65000"/>
                  <a:lumOff val="35000"/>
                </a:schemeClr>
              </a:solidFill>
            </a:endParaRPr>
          </a:p>
          <a:p>
            <a:pPr algn="just"/>
            <a:endParaRPr lang="es-ES" sz="1200" dirty="0">
              <a:solidFill>
                <a:schemeClr val="tx1">
                  <a:lumMod val="65000"/>
                  <a:lumOff val="35000"/>
                </a:schemeClr>
              </a:solidFill>
            </a:endParaRPr>
          </a:p>
          <a:p>
            <a:pPr algn="just"/>
            <a:endParaRPr lang="es-ES" sz="1200" dirty="0">
              <a:solidFill>
                <a:schemeClr val="tx1">
                  <a:lumMod val="65000"/>
                  <a:lumOff val="35000"/>
                </a:schemeClr>
              </a:solidFill>
            </a:endParaRPr>
          </a:p>
          <a:p>
            <a:pPr algn="just"/>
            <a:endParaRPr lang="es-ES" sz="1400" b="1" dirty="0" smtClean="0">
              <a:solidFill>
                <a:schemeClr val="tx1">
                  <a:lumMod val="65000"/>
                  <a:lumOff val="35000"/>
                </a:schemeClr>
              </a:solidFill>
            </a:endParaRPr>
          </a:p>
          <a:p>
            <a:pPr algn="just"/>
            <a:r>
              <a:rPr lang="es-ES" sz="1400" b="1" dirty="0" smtClean="0">
                <a:solidFill>
                  <a:schemeClr val="tx1">
                    <a:lumMod val="65000"/>
                    <a:lumOff val="35000"/>
                  </a:schemeClr>
                </a:solidFill>
              </a:rPr>
              <a:t>CRM</a:t>
            </a:r>
            <a:endParaRPr lang="es-ES" sz="1400" dirty="0">
              <a:solidFill>
                <a:schemeClr val="tx1">
                  <a:lumMod val="65000"/>
                  <a:lumOff val="35000"/>
                </a:schemeClr>
              </a:solidFill>
            </a:endParaRPr>
          </a:p>
          <a:p>
            <a:pPr marL="171450" lvl="0" indent="-171450" algn="just">
              <a:buBlip>
                <a:blip r:embed="rId3"/>
              </a:buBlip>
            </a:pPr>
            <a:r>
              <a:rPr lang="en-US" sz="1200" b="1" dirty="0" smtClean="0">
                <a:solidFill>
                  <a:schemeClr val="tx1">
                    <a:lumMod val="65000"/>
                    <a:lumOff val="35000"/>
                  </a:schemeClr>
                </a:solidFill>
              </a:rPr>
              <a:t>24/7 support in all our products</a:t>
            </a:r>
            <a:endParaRPr lang="en-US" sz="1200" b="1" dirty="0">
              <a:solidFill>
                <a:schemeClr val="tx1">
                  <a:lumMod val="65000"/>
                  <a:lumOff val="35000"/>
                </a:schemeClr>
              </a:solidFill>
            </a:endParaRPr>
          </a:p>
          <a:p>
            <a:pPr marL="171450" lvl="0" indent="-171450" algn="just">
              <a:buBlip>
                <a:blip r:embed="rId3"/>
              </a:buBlip>
            </a:pPr>
            <a:r>
              <a:rPr lang="en-US" sz="1200" dirty="0">
                <a:solidFill>
                  <a:schemeClr val="tx1">
                    <a:lumMod val="65000"/>
                    <a:lumOff val="35000"/>
                  </a:schemeClr>
                </a:solidFill>
              </a:rPr>
              <a:t>An international customer care service grants </a:t>
            </a:r>
            <a:r>
              <a:rPr lang="en-US" sz="1200" dirty="0" smtClean="0">
                <a:solidFill>
                  <a:schemeClr val="tx1">
                    <a:lumMod val="65000"/>
                    <a:lumOff val="35000"/>
                  </a:schemeClr>
                </a:solidFill>
              </a:rPr>
              <a:t>a </a:t>
            </a:r>
            <a:r>
              <a:rPr lang="en-US" sz="1200" b="1" dirty="0" smtClean="0">
                <a:solidFill>
                  <a:schemeClr val="tx1">
                    <a:lumMod val="65000"/>
                    <a:lumOff val="35000"/>
                  </a:schemeClr>
                </a:solidFill>
              </a:rPr>
              <a:t>CRM in </a:t>
            </a:r>
            <a:r>
              <a:rPr lang="en-US" sz="1200" b="1" dirty="0">
                <a:solidFill>
                  <a:schemeClr val="tx1">
                    <a:lumMod val="65000"/>
                    <a:lumOff val="35000"/>
                  </a:schemeClr>
                </a:solidFill>
              </a:rPr>
              <a:t>your local language</a:t>
            </a:r>
          </a:p>
          <a:p>
            <a:pPr marL="171450" lvl="0" indent="-171450" algn="just">
              <a:buBlip>
                <a:blip r:embed="rId3"/>
              </a:buBlip>
            </a:pPr>
            <a:r>
              <a:rPr lang="en-US" sz="1200" dirty="0">
                <a:solidFill>
                  <a:schemeClr val="tx1">
                    <a:lumMod val="65000"/>
                    <a:lumOff val="35000"/>
                  </a:schemeClr>
                </a:solidFill>
              </a:rPr>
              <a:t>Our team of community managers deal with </a:t>
            </a:r>
            <a:r>
              <a:rPr lang="en-US" sz="1200" b="1" dirty="0">
                <a:solidFill>
                  <a:schemeClr val="tx1">
                    <a:lumMod val="65000"/>
                    <a:lumOff val="35000"/>
                  </a:schemeClr>
                </a:solidFill>
              </a:rPr>
              <a:t>hundreds of thousands of users in different countries</a:t>
            </a:r>
            <a:endParaRPr lang="es-ES" sz="1200" b="1" dirty="0">
              <a:solidFill>
                <a:schemeClr val="tx1">
                  <a:lumMod val="65000"/>
                  <a:lumOff val="35000"/>
                </a:schemeClr>
              </a:solidFill>
            </a:endParaRPr>
          </a:p>
        </p:txBody>
      </p:sp>
      <p:sp>
        <p:nvSpPr>
          <p:cNvPr id="4" name="3 CuadroTexto"/>
          <p:cNvSpPr txBox="1"/>
          <p:nvPr/>
        </p:nvSpPr>
        <p:spPr>
          <a:xfrm>
            <a:off x="1239777" y="323634"/>
            <a:ext cx="6801563" cy="369332"/>
          </a:xfrm>
          <a:prstGeom prst="rect">
            <a:avLst/>
          </a:prstGeom>
          <a:noFill/>
        </p:spPr>
        <p:txBody>
          <a:bodyPr wrap="square" rtlCol="0">
            <a:spAutoFit/>
          </a:bodyPr>
          <a:lstStyle/>
          <a:p>
            <a:r>
              <a:rPr lang="es-ES" b="1" dirty="0">
                <a:solidFill>
                  <a:srgbClr val="00B0F0"/>
                </a:solidFill>
              </a:rPr>
              <a:t>THE NVIA GROUP:	</a:t>
            </a:r>
            <a:r>
              <a:rPr lang="es-ES" b="1" dirty="0" smtClean="0">
                <a:solidFill>
                  <a:srgbClr val="00B0F0"/>
                </a:solidFill>
              </a:rPr>
              <a:t>SERVICES </a:t>
            </a:r>
            <a:r>
              <a:rPr lang="es-ES" b="1" dirty="0">
                <a:solidFill>
                  <a:srgbClr val="00B0F0"/>
                </a:solidFill>
              </a:rPr>
              <a:t>(3/3)</a:t>
            </a:r>
            <a:endParaRPr lang="en-US" b="1" dirty="0">
              <a:solidFill>
                <a:srgbClr val="00B0F0"/>
              </a:solidFill>
            </a:endParaRPr>
          </a:p>
        </p:txBody>
      </p:sp>
    </p:spTree>
    <p:extLst>
      <p:ext uri="{BB962C8B-B14F-4D97-AF65-F5344CB8AC3E}">
        <p14:creationId xmlns:p14="http://schemas.microsoft.com/office/powerpoint/2010/main" val="690665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39777" y="323634"/>
            <a:ext cx="6801563" cy="369332"/>
          </a:xfrm>
          <a:prstGeom prst="rect">
            <a:avLst/>
          </a:prstGeom>
          <a:noFill/>
        </p:spPr>
        <p:txBody>
          <a:bodyPr wrap="square" rtlCol="0">
            <a:spAutoFit/>
          </a:bodyPr>
          <a:lstStyle/>
          <a:p>
            <a:r>
              <a:rPr lang="es-ES" b="1" dirty="0">
                <a:solidFill>
                  <a:srgbClr val="00B0F0"/>
                </a:solidFill>
              </a:rPr>
              <a:t>THE NVIA </a:t>
            </a:r>
            <a:r>
              <a:rPr lang="es-ES" b="1" dirty="0" smtClean="0">
                <a:solidFill>
                  <a:srgbClr val="00B0F0"/>
                </a:solidFill>
              </a:rPr>
              <a:t>GROUP</a:t>
            </a:r>
            <a:endParaRPr lang="en-US" b="1" dirty="0">
              <a:solidFill>
                <a:srgbClr val="00B0F0"/>
              </a:solidFill>
            </a:endParaRPr>
          </a:p>
        </p:txBody>
      </p:sp>
    </p:spTree>
    <p:extLst>
      <p:ext uri="{BB962C8B-B14F-4D97-AF65-F5344CB8AC3E}">
        <p14:creationId xmlns:p14="http://schemas.microsoft.com/office/powerpoint/2010/main" val="116942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39777" y="323634"/>
            <a:ext cx="6801563" cy="369332"/>
          </a:xfrm>
          <a:prstGeom prst="rect">
            <a:avLst/>
          </a:prstGeom>
          <a:noFill/>
        </p:spPr>
        <p:txBody>
          <a:bodyPr wrap="square" rtlCol="0">
            <a:spAutoFit/>
          </a:bodyPr>
          <a:lstStyle/>
          <a:p>
            <a:r>
              <a:rPr lang="es-ES" b="1" dirty="0">
                <a:solidFill>
                  <a:srgbClr val="00B0F0"/>
                </a:solidFill>
              </a:rPr>
              <a:t>THE NVIA </a:t>
            </a:r>
            <a:r>
              <a:rPr lang="es-ES" b="1" dirty="0" smtClean="0">
                <a:solidFill>
                  <a:srgbClr val="00B0F0"/>
                </a:solidFill>
              </a:rPr>
              <a:t>GROUP:  MOBILE </a:t>
            </a:r>
            <a:r>
              <a:rPr lang="es-ES" b="1" dirty="0">
                <a:solidFill>
                  <a:srgbClr val="00B0F0"/>
                </a:solidFill>
              </a:rPr>
              <a:t>BANKING SERVICES</a:t>
            </a:r>
            <a:endParaRPr lang="en-US" b="1" dirty="0">
              <a:solidFill>
                <a:srgbClr val="00B0F0"/>
              </a:solidFill>
            </a:endParaRPr>
          </a:p>
        </p:txBody>
      </p:sp>
      <p:sp>
        <p:nvSpPr>
          <p:cNvPr id="3" name="CuadroTexto 1"/>
          <p:cNvSpPr txBox="1"/>
          <p:nvPr/>
        </p:nvSpPr>
        <p:spPr>
          <a:xfrm>
            <a:off x="923949" y="885067"/>
            <a:ext cx="7172302" cy="3493264"/>
          </a:xfrm>
          <a:prstGeom prst="rect">
            <a:avLst/>
          </a:prstGeom>
          <a:noFill/>
        </p:spPr>
        <p:txBody>
          <a:bodyPr wrap="square" rtlCol="0">
            <a:spAutoFit/>
          </a:bodyPr>
          <a:lstStyle/>
          <a:p>
            <a:pPr algn="just"/>
            <a:r>
              <a:rPr lang="en-US" sz="1300" b="1" dirty="0" err="1">
                <a:solidFill>
                  <a:schemeClr val="tx1">
                    <a:lumMod val="65000"/>
                    <a:lumOff val="35000"/>
                  </a:schemeClr>
                </a:solidFill>
              </a:rPr>
              <a:t>Nvia's</a:t>
            </a:r>
            <a:r>
              <a:rPr lang="en-US" sz="1300" b="1" dirty="0">
                <a:solidFill>
                  <a:schemeClr val="tx1">
                    <a:lumMod val="65000"/>
                    <a:lumOff val="35000"/>
                  </a:schemeClr>
                </a:solidFill>
              </a:rPr>
              <a:t> systems benefit from an abstraction layer capable of integrating data from any resource platform: web, App, ATM, USSD, WAP</a:t>
            </a:r>
            <a:r>
              <a:rPr lang="en-US" sz="1300" b="1" dirty="0" smtClean="0">
                <a:solidFill>
                  <a:schemeClr val="tx1">
                    <a:lumMod val="65000"/>
                    <a:lumOff val="35000"/>
                  </a:schemeClr>
                </a:solidFill>
              </a:rPr>
              <a:t>...</a:t>
            </a:r>
          </a:p>
          <a:p>
            <a:pPr algn="just"/>
            <a:endParaRPr lang="es-ES" sz="1300" b="1" dirty="0">
              <a:solidFill>
                <a:schemeClr val="tx1">
                  <a:lumMod val="65000"/>
                  <a:lumOff val="35000"/>
                </a:schemeClr>
              </a:solidFill>
            </a:endParaRPr>
          </a:p>
          <a:p>
            <a:pPr marL="171450" indent="-171450" algn="just">
              <a:buBlip>
                <a:blip r:embed="rId3"/>
              </a:buBlip>
            </a:pPr>
            <a:r>
              <a:rPr lang="en-US" sz="1300" dirty="0">
                <a:solidFill>
                  <a:schemeClr val="tx1">
                    <a:lumMod val="65000"/>
                    <a:lumOff val="35000"/>
                  </a:schemeClr>
                </a:solidFill>
              </a:rPr>
              <a:t>A single tool and company that enhances the service making it more robust and </a:t>
            </a:r>
            <a:r>
              <a:rPr lang="en-US" sz="1300" dirty="0" smtClean="0">
                <a:solidFill>
                  <a:schemeClr val="tx1">
                    <a:lumMod val="65000"/>
                    <a:lumOff val="35000"/>
                  </a:schemeClr>
                </a:solidFill>
              </a:rPr>
              <a:t>safe</a:t>
            </a:r>
          </a:p>
          <a:p>
            <a:pPr marL="171450" indent="-171450" algn="just">
              <a:buBlip>
                <a:blip r:embed="rId3"/>
              </a:buBlip>
            </a:pPr>
            <a:endParaRPr lang="en-US" sz="1300" dirty="0">
              <a:solidFill>
                <a:schemeClr val="tx1">
                  <a:lumMod val="65000"/>
                  <a:lumOff val="35000"/>
                </a:schemeClr>
              </a:solidFill>
            </a:endParaRPr>
          </a:p>
          <a:p>
            <a:pPr marL="171450" indent="-171450" algn="just">
              <a:buBlip>
                <a:blip r:embed="rId3"/>
              </a:buBlip>
            </a:pPr>
            <a:r>
              <a:rPr lang="en-US" sz="1300" dirty="0">
                <a:solidFill>
                  <a:schemeClr val="tx1">
                    <a:lumMod val="65000"/>
                    <a:lumOff val="35000"/>
                  </a:schemeClr>
                </a:solidFill>
              </a:rPr>
              <a:t>An unified Look &amp; Feel makes user's experience easier </a:t>
            </a:r>
            <a:endParaRPr lang="en-US" sz="1300" dirty="0" smtClean="0">
              <a:solidFill>
                <a:schemeClr val="tx1">
                  <a:lumMod val="65000"/>
                  <a:lumOff val="35000"/>
                </a:schemeClr>
              </a:solidFill>
            </a:endParaRPr>
          </a:p>
          <a:p>
            <a:pPr marL="171450" indent="-171450" algn="just">
              <a:buBlip>
                <a:blip r:embed="rId3"/>
              </a:buBlip>
            </a:pPr>
            <a:endParaRPr lang="en-US" sz="1300" dirty="0">
              <a:solidFill>
                <a:schemeClr val="tx1">
                  <a:lumMod val="65000"/>
                  <a:lumOff val="35000"/>
                </a:schemeClr>
              </a:solidFill>
            </a:endParaRPr>
          </a:p>
          <a:p>
            <a:pPr marL="171450" indent="-171450" algn="just">
              <a:buBlip>
                <a:blip r:embed="rId3"/>
              </a:buBlip>
            </a:pPr>
            <a:r>
              <a:rPr lang="en-US" sz="1300" dirty="0">
                <a:solidFill>
                  <a:schemeClr val="tx1">
                    <a:lumMod val="65000"/>
                    <a:lumOff val="35000"/>
                  </a:schemeClr>
                </a:solidFill>
              </a:rPr>
              <a:t>Users can access their banking services from any platform. Banks configure which services will be available in each </a:t>
            </a:r>
            <a:r>
              <a:rPr lang="en-US" sz="1300" dirty="0" smtClean="0">
                <a:solidFill>
                  <a:schemeClr val="tx1">
                    <a:lumMod val="65000"/>
                    <a:lumOff val="35000"/>
                  </a:schemeClr>
                </a:solidFill>
              </a:rPr>
              <a:t>platform</a:t>
            </a:r>
          </a:p>
          <a:p>
            <a:pPr marL="171450" indent="-171450" algn="just">
              <a:buBlip>
                <a:blip r:embed="rId3"/>
              </a:buBlip>
            </a:pPr>
            <a:endParaRPr lang="en-US" sz="1300" dirty="0">
              <a:solidFill>
                <a:schemeClr val="tx1">
                  <a:lumMod val="65000"/>
                  <a:lumOff val="35000"/>
                </a:schemeClr>
              </a:solidFill>
            </a:endParaRPr>
          </a:p>
          <a:p>
            <a:pPr marL="171450" indent="-171450" algn="just">
              <a:buBlip>
                <a:blip r:embed="rId3"/>
              </a:buBlip>
            </a:pPr>
            <a:r>
              <a:rPr lang="en-US" sz="1300" dirty="0" smtClean="0">
                <a:solidFill>
                  <a:schemeClr val="tx1">
                    <a:lumMod val="65000"/>
                    <a:lumOff val="35000"/>
                  </a:schemeClr>
                </a:solidFill>
              </a:rPr>
              <a:t>Operational and/or </a:t>
            </a:r>
            <a:r>
              <a:rPr lang="en-US" sz="1300" dirty="0">
                <a:solidFill>
                  <a:schemeClr val="tx1">
                    <a:lumMod val="65000"/>
                    <a:lumOff val="35000"/>
                  </a:schemeClr>
                </a:solidFill>
              </a:rPr>
              <a:t>image modifications are uniformly </a:t>
            </a:r>
            <a:r>
              <a:rPr lang="en-US" sz="1300" dirty="0" smtClean="0">
                <a:solidFill>
                  <a:schemeClr val="tx1">
                    <a:lumMod val="65000"/>
                    <a:lumOff val="35000"/>
                  </a:schemeClr>
                </a:solidFill>
              </a:rPr>
              <a:t>applied</a:t>
            </a:r>
          </a:p>
          <a:p>
            <a:pPr algn="just"/>
            <a:endParaRPr lang="es-ES" sz="1300" b="1" dirty="0">
              <a:solidFill>
                <a:schemeClr val="tx1">
                  <a:lumMod val="65000"/>
                  <a:lumOff val="35000"/>
                </a:schemeClr>
              </a:solidFill>
            </a:endParaRPr>
          </a:p>
          <a:p>
            <a:pPr algn="just"/>
            <a:r>
              <a:rPr lang="en-US" sz="1300" dirty="0">
                <a:solidFill>
                  <a:schemeClr val="tx1">
                    <a:lumMod val="65000"/>
                    <a:lumOff val="35000"/>
                  </a:schemeClr>
                </a:solidFill>
              </a:rPr>
              <a:t>All requests are managed from the </a:t>
            </a:r>
            <a:r>
              <a:rPr lang="en-US" sz="1300" b="1" dirty="0">
                <a:solidFill>
                  <a:schemeClr val="tx1">
                    <a:lumMod val="65000"/>
                    <a:lumOff val="35000"/>
                  </a:schemeClr>
                </a:solidFill>
              </a:rPr>
              <a:t>NVIA Kernel</a:t>
            </a:r>
            <a:r>
              <a:rPr lang="en-US" sz="1300" dirty="0">
                <a:solidFill>
                  <a:schemeClr val="tx1">
                    <a:lumMod val="65000"/>
                    <a:lumOff val="35000"/>
                  </a:schemeClr>
                </a:solidFill>
              </a:rPr>
              <a:t>, </a:t>
            </a:r>
            <a:r>
              <a:rPr lang="en-US" sz="1300" dirty="0" smtClean="0">
                <a:solidFill>
                  <a:schemeClr val="tx1">
                    <a:lumMod val="65000"/>
                    <a:lumOff val="35000"/>
                  </a:schemeClr>
                </a:solidFill>
              </a:rPr>
              <a:t>uniting all </a:t>
            </a:r>
            <a:r>
              <a:rPr lang="en-US" sz="1300" dirty="0">
                <a:solidFill>
                  <a:schemeClr val="tx1">
                    <a:lumMod val="65000"/>
                    <a:lumOff val="35000"/>
                  </a:schemeClr>
                </a:solidFill>
              </a:rPr>
              <a:t>services in one single </a:t>
            </a:r>
            <a:r>
              <a:rPr lang="en-US" sz="1300" dirty="0" smtClean="0">
                <a:solidFill>
                  <a:schemeClr val="tx1">
                    <a:lumMod val="65000"/>
                    <a:lumOff val="35000"/>
                  </a:schemeClr>
                </a:solidFill>
              </a:rPr>
              <a:t>tool</a:t>
            </a:r>
          </a:p>
          <a:p>
            <a:pPr algn="just"/>
            <a:endParaRPr lang="es-ES" sz="1300" dirty="0">
              <a:solidFill>
                <a:schemeClr val="tx1">
                  <a:lumMod val="65000"/>
                  <a:lumOff val="35000"/>
                </a:schemeClr>
              </a:solidFill>
            </a:endParaRPr>
          </a:p>
          <a:p>
            <a:pPr algn="just"/>
            <a:r>
              <a:rPr lang="en-US" sz="1300" dirty="0" err="1">
                <a:solidFill>
                  <a:schemeClr val="tx1">
                    <a:lumMod val="65000"/>
                    <a:lumOff val="35000"/>
                  </a:schemeClr>
                </a:solidFill>
              </a:rPr>
              <a:t>Centralising</a:t>
            </a:r>
            <a:r>
              <a:rPr lang="en-US" sz="1300" dirty="0">
                <a:solidFill>
                  <a:schemeClr val="tx1">
                    <a:lumMod val="65000"/>
                    <a:lumOff val="35000"/>
                  </a:schemeClr>
                </a:solidFill>
              </a:rPr>
              <a:t> information allows users an </a:t>
            </a:r>
            <a:r>
              <a:rPr lang="en-US" sz="1300" b="1" dirty="0">
                <a:solidFill>
                  <a:schemeClr val="tx1">
                    <a:lumMod val="65000"/>
                    <a:lumOff val="35000"/>
                  </a:schemeClr>
                </a:solidFill>
              </a:rPr>
              <a:t>unified CRM service regardless of their access platform</a:t>
            </a:r>
            <a:r>
              <a:rPr lang="en-US" sz="1300" dirty="0">
                <a:solidFill>
                  <a:schemeClr val="tx1">
                    <a:lumMod val="65000"/>
                    <a:lumOff val="35000"/>
                  </a:schemeClr>
                </a:solidFill>
              </a:rPr>
              <a:t>. This has a </a:t>
            </a:r>
            <a:r>
              <a:rPr lang="en-US" sz="1300" dirty="0" smtClean="0">
                <a:solidFill>
                  <a:schemeClr val="tx1">
                    <a:lumMod val="65000"/>
                    <a:lumOff val="35000"/>
                  </a:schemeClr>
                </a:solidFill>
              </a:rPr>
              <a:t>great positive </a:t>
            </a:r>
            <a:r>
              <a:rPr lang="en-US" sz="1300" dirty="0">
                <a:solidFill>
                  <a:schemeClr val="tx1">
                    <a:lumMod val="65000"/>
                    <a:lumOff val="35000"/>
                  </a:schemeClr>
                </a:solidFill>
              </a:rPr>
              <a:t>impact in marketing and business development </a:t>
            </a:r>
            <a:r>
              <a:rPr lang="en-US" sz="1300" dirty="0" smtClean="0">
                <a:solidFill>
                  <a:schemeClr val="tx1">
                    <a:lumMod val="65000"/>
                    <a:lumOff val="35000"/>
                  </a:schemeClr>
                </a:solidFill>
              </a:rPr>
              <a:t>thanks to </a:t>
            </a:r>
            <a:r>
              <a:rPr lang="en-US" sz="1300" dirty="0" err="1" smtClean="0">
                <a:solidFill>
                  <a:schemeClr val="tx1">
                    <a:lumMod val="65000"/>
                    <a:lumOff val="35000"/>
                  </a:schemeClr>
                </a:solidFill>
              </a:rPr>
              <a:t>optimising</a:t>
            </a:r>
            <a:r>
              <a:rPr lang="en-US" sz="1300" dirty="0" smtClean="0">
                <a:solidFill>
                  <a:schemeClr val="tx1">
                    <a:lumMod val="65000"/>
                    <a:lumOff val="35000"/>
                  </a:schemeClr>
                </a:solidFill>
              </a:rPr>
              <a:t> </a:t>
            </a:r>
            <a:r>
              <a:rPr lang="en-US" sz="1300" dirty="0">
                <a:solidFill>
                  <a:schemeClr val="tx1">
                    <a:lumMod val="65000"/>
                    <a:lumOff val="35000"/>
                  </a:schemeClr>
                </a:solidFill>
              </a:rPr>
              <a:t>statistics, communications and special offers campaigns.</a:t>
            </a:r>
            <a:endParaRPr lang="es-ES" sz="1300" dirty="0">
              <a:solidFill>
                <a:schemeClr val="tx1">
                  <a:lumMod val="65000"/>
                  <a:lumOff val="35000"/>
                </a:schemeClr>
              </a:solidFill>
            </a:endParaRPr>
          </a:p>
        </p:txBody>
      </p:sp>
    </p:spTree>
    <p:extLst>
      <p:ext uri="{BB962C8B-B14F-4D97-AF65-F5344CB8AC3E}">
        <p14:creationId xmlns:p14="http://schemas.microsoft.com/office/powerpoint/2010/main" val="3173118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39777" y="323634"/>
            <a:ext cx="6801563" cy="369332"/>
          </a:xfrm>
          <a:prstGeom prst="rect">
            <a:avLst/>
          </a:prstGeom>
          <a:noFill/>
        </p:spPr>
        <p:txBody>
          <a:bodyPr wrap="square" rtlCol="0">
            <a:spAutoFit/>
          </a:bodyPr>
          <a:lstStyle/>
          <a:p>
            <a:r>
              <a:rPr lang="es-ES" b="1" dirty="0">
                <a:solidFill>
                  <a:srgbClr val="00B0F0"/>
                </a:solidFill>
              </a:rPr>
              <a:t>THE NVIA </a:t>
            </a:r>
            <a:r>
              <a:rPr lang="es-ES" b="1" dirty="0" smtClean="0">
                <a:solidFill>
                  <a:srgbClr val="00B0F0"/>
                </a:solidFill>
              </a:rPr>
              <a:t>GROUP: </a:t>
            </a:r>
            <a:r>
              <a:rPr lang="es-ES" b="1" dirty="0">
                <a:solidFill>
                  <a:srgbClr val="00B0F0"/>
                </a:solidFill>
              </a:rPr>
              <a:t>NVIA KERNEL FUNCTIONAL DIAGRAM </a:t>
            </a:r>
            <a:endParaRPr lang="en-US" b="1" dirty="0">
              <a:solidFill>
                <a:srgbClr val="00B0F0"/>
              </a:solidFill>
            </a:endParaRPr>
          </a:p>
        </p:txBody>
      </p:sp>
    </p:spTree>
    <p:extLst>
      <p:ext uri="{BB962C8B-B14F-4D97-AF65-F5344CB8AC3E}">
        <p14:creationId xmlns:p14="http://schemas.microsoft.com/office/powerpoint/2010/main" val="41480413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3273</TotalTime>
  <Words>1756</Words>
  <Application>Microsoft Office PowerPoint</Application>
  <PresentationFormat>Presentación en pantalla (4:3)</PresentationFormat>
  <Paragraphs>274</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nvia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nvia nvia</dc:creator>
  <cp:lastModifiedBy>ana</cp:lastModifiedBy>
  <cp:revision>545</cp:revision>
  <dcterms:created xsi:type="dcterms:W3CDTF">2013-03-08T17:03:09Z</dcterms:created>
  <dcterms:modified xsi:type="dcterms:W3CDTF">2014-02-11T13:28:47Z</dcterms:modified>
</cp:coreProperties>
</file>